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302" r:id="rId2"/>
    <p:sldId id="314" r:id="rId3"/>
    <p:sldId id="336" r:id="rId4"/>
    <p:sldId id="257" r:id="rId5"/>
    <p:sldId id="337" r:id="rId6"/>
    <p:sldId id="338" r:id="rId7"/>
    <p:sldId id="307" r:id="rId8"/>
    <p:sldId id="310" r:id="rId9"/>
    <p:sldId id="340" r:id="rId10"/>
    <p:sldId id="342" r:id="rId11"/>
    <p:sldId id="348" r:id="rId12"/>
    <p:sldId id="349" r:id="rId13"/>
    <p:sldId id="344" r:id="rId14"/>
    <p:sldId id="347" r:id="rId15"/>
    <p:sldId id="346" r:id="rId16"/>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72" autoAdjust="0"/>
    <p:restoredTop sz="94337" autoAdjust="0"/>
  </p:normalViewPr>
  <p:slideViewPr>
    <p:cSldViewPr>
      <p:cViewPr>
        <p:scale>
          <a:sx n="100" d="100"/>
          <a:sy n="100" d="100"/>
        </p:scale>
        <p:origin x="-1374" y="-25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4.emf"/></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5.jpeg>
</file>

<file path=ppt/media/image26.jpeg>
</file>

<file path=ppt/media/image27.jpeg>
</file>

<file path=ppt/media/image28.jpeg>
</file>

<file path=ppt/media/image29.png>
</file>

<file path=ppt/media/image3.png>
</file>

<file path=ppt/media/image30.jpe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defRPr>
            </a:lvl1pPr>
          </a:lstStyle>
          <a:p>
            <a:pPr>
              <a:defRPr/>
            </a:pPr>
            <a:fld id="{5DA692C5-376E-40DC-8E99-4C3618176CC9}" type="datetimeFigureOut">
              <a:rPr lang="zh-CN" altLang="en-US"/>
              <a:pPr>
                <a:defRPr/>
              </a:pPr>
              <a:t>2015/1/8</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endParaRPr lang="zh-CN" altLang="en-US" noProof="0"/>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defRPr>
            </a:lvl1pPr>
          </a:lstStyle>
          <a:p>
            <a:pPr>
              <a:defRPr/>
            </a:pPr>
            <a:fld id="{8D1EE123-AFBA-450D-A8D4-D32C7AB7C0F9}" type="slidenum">
              <a:rPr lang="zh-CN" altLang="en-US"/>
              <a:pPr>
                <a:defRPr/>
              </a:pPr>
              <a:t>‹#›</a:t>
            </a:fld>
            <a:endParaRPr lang="zh-CN" altLang="en-US"/>
          </a:p>
        </p:txBody>
      </p:sp>
    </p:spTree>
    <p:extLst>
      <p:ext uri="{BB962C8B-B14F-4D97-AF65-F5344CB8AC3E}">
        <p14:creationId xmlns:p14="http://schemas.microsoft.com/office/powerpoint/2010/main" val="422975898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幻灯片图像占位符 1"/>
          <p:cNvSpPr>
            <a:spLocks noGrp="1" noRot="1" noChangeAspect="1" noTextEdit="1"/>
          </p:cNvSpPr>
          <p:nvPr>
            <p:ph type="sldImg"/>
          </p:nvPr>
        </p:nvSpPr>
        <p:spPr bwMode="auto">
          <a:noFill/>
          <a:ln>
            <a:solidFill>
              <a:srgbClr val="000000"/>
            </a:solidFill>
            <a:miter lim="800000"/>
            <a:headEnd/>
            <a:tailEnd/>
          </a:ln>
        </p:spPr>
      </p:sp>
      <p:sp>
        <p:nvSpPr>
          <p:cNvPr id="39939"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37892"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C7EF939-C417-4094-B29E-AD5B4232BC54}" type="slidenum">
              <a:rPr lang="en-US" altLang="zh-CN" smtClean="0"/>
              <a:pPr fontAlgn="base">
                <a:spcBef>
                  <a:spcPct val="0"/>
                </a:spcBef>
                <a:spcAft>
                  <a:spcPct val="0"/>
                </a:spcAft>
                <a:defRPr/>
              </a:pPr>
              <a:t>1</a:t>
            </a:fld>
            <a:endParaRPr lang="en-US" altLang="zh-CN"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幻灯片图像占位符 1"/>
          <p:cNvSpPr>
            <a:spLocks noGrp="1" noRot="1" noChangeAspect="1" noTextEdit="1"/>
          </p:cNvSpPr>
          <p:nvPr>
            <p:ph type="sldImg"/>
          </p:nvPr>
        </p:nvSpPr>
        <p:spPr bwMode="auto">
          <a:noFill/>
          <a:ln>
            <a:solidFill>
              <a:srgbClr val="000000"/>
            </a:solidFill>
            <a:miter lim="800000"/>
            <a:headEnd/>
            <a:tailEnd/>
          </a:ln>
        </p:spPr>
      </p:sp>
      <p:sp>
        <p:nvSpPr>
          <p:cNvPr id="57347"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56324"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BE42F9BA-1FDD-4973-831D-FE104012F4FF}" type="slidenum">
              <a:rPr lang="en-US" altLang="zh-CN" smtClean="0"/>
              <a:pPr fontAlgn="base">
                <a:spcBef>
                  <a:spcPct val="0"/>
                </a:spcBef>
                <a:spcAft>
                  <a:spcPct val="0"/>
                </a:spcAft>
                <a:defRPr/>
              </a:pPr>
              <a:t>10</a:t>
            </a:fld>
            <a:endParaRPr lang="en-US" altLang="zh-CN"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幻灯片图像占位符 1"/>
          <p:cNvSpPr>
            <a:spLocks noGrp="1" noRot="1" noChangeAspect="1" noTextEdit="1"/>
          </p:cNvSpPr>
          <p:nvPr>
            <p:ph type="sldImg"/>
          </p:nvPr>
        </p:nvSpPr>
        <p:spPr bwMode="auto">
          <a:noFill/>
          <a:ln>
            <a:solidFill>
              <a:srgbClr val="000000"/>
            </a:solidFill>
            <a:miter lim="800000"/>
            <a:headEnd/>
            <a:tailEnd/>
          </a:ln>
        </p:spPr>
      </p:sp>
      <p:sp>
        <p:nvSpPr>
          <p:cNvPr id="4096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38916"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49BC978E-B9DB-4ED8-8E5A-65588C04D3D8}" type="slidenum">
              <a:rPr lang="en-US" altLang="zh-CN" smtClean="0"/>
              <a:pPr fontAlgn="base">
                <a:spcBef>
                  <a:spcPct val="0"/>
                </a:spcBef>
                <a:spcAft>
                  <a:spcPct val="0"/>
                </a:spcAft>
                <a:defRPr/>
              </a:pPr>
              <a:t>2</a:t>
            </a:fld>
            <a:endParaRPr lang="en-US" altLang="zh-CN"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headEnd/>
            <a:tailEnd/>
          </a:ln>
        </p:spPr>
      </p:sp>
      <p:sp>
        <p:nvSpPr>
          <p:cNvPr id="41987"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zh-CN" altLang="en-US" smtClean="0"/>
          </a:p>
        </p:txBody>
      </p:sp>
      <p:sp>
        <p:nvSpPr>
          <p:cNvPr id="24580" name="灯片编号占位符 3"/>
          <p:cNvSpPr>
            <a:spLocks noGrp="1"/>
          </p:cNvSpPr>
          <p:nvPr>
            <p:ph type="sldNum" sz="quarter" idx="5"/>
          </p:nvPr>
        </p:nvSpPr>
        <p:spPr/>
        <p:txBody>
          <a:bodyPr/>
          <a:lstStyle/>
          <a:p>
            <a:pPr>
              <a:defRPr/>
            </a:pPr>
            <a:fld id="{FE100A43-2131-48CD-B95D-82B326F392DD}" type="slidenum">
              <a:rPr lang="en-US" altLang="zh-CN" smtClean="0"/>
              <a:pPr>
                <a:defRPr/>
              </a:pPr>
              <a:t>3</a:t>
            </a:fld>
            <a:endParaRPr lang="en-US" altLang="zh-CN"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幻灯片图像占位符 1"/>
          <p:cNvSpPr>
            <a:spLocks noGrp="1" noRot="1" noChangeAspect="1" noTextEdit="1"/>
          </p:cNvSpPr>
          <p:nvPr>
            <p:ph type="sldImg"/>
          </p:nvPr>
        </p:nvSpPr>
        <p:spPr bwMode="auto">
          <a:noFill/>
          <a:ln>
            <a:solidFill>
              <a:srgbClr val="000000"/>
            </a:solidFill>
            <a:miter lim="800000"/>
            <a:headEnd/>
            <a:tailEnd/>
          </a:ln>
        </p:spPr>
      </p:sp>
      <p:sp>
        <p:nvSpPr>
          <p:cNvPr id="43011"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40964"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08C4FEBB-F61F-4596-B46E-E5D7FB984C7D}" type="slidenum">
              <a:rPr lang="en-US" altLang="zh-CN" smtClean="0"/>
              <a:pPr fontAlgn="base">
                <a:spcBef>
                  <a:spcPct val="0"/>
                </a:spcBef>
                <a:spcAft>
                  <a:spcPct val="0"/>
                </a:spcAft>
                <a:defRPr/>
              </a:pPr>
              <a:t>4</a:t>
            </a:fld>
            <a:endParaRPr lang="en-US" altLang="zh-CN"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幻灯片图像占位符 1"/>
          <p:cNvSpPr>
            <a:spLocks noGrp="1" noRot="1" noChangeAspect="1" noTextEdit="1"/>
          </p:cNvSpPr>
          <p:nvPr>
            <p:ph type="sldImg"/>
          </p:nvPr>
        </p:nvSpPr>
        <p:spPr bwMode="auto">
          <a:noFill/>
          <a:ln>
            <a:solidFill>
              <a:srgbClr val="000000"/>
            </a:solidFill>
            <a:miter lim="800000"/>
            <a:headEnd/>
            <a:tailEnd/>
          </a:ln>
        </p:spPr>
      </p:sp>
      <p:sp>
        <p:nvSpPr>
          <p:cNvPr id="4403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zh-CN" altLang="en-US" smtClean="0"/>
          </a:p>
        </p:txBody>
      </p:sp>
      <p:sp>
        <p:nvSpPr>
          <p:cNvPr id="24580" name="灯片编号占位符 3"/>
          <p:cNvSpPr>
            <a:spLocks noGrp="1"/>
          </p:cNvSpPr>
          <p:nvPr>
            <p:ph type="sldNum" sz="quarter" idx="5"/>
          </p:nvPr>
        </p:nvSpPr>
        <p:spPr/>
        <p:txBody>
          <a:bodyPr/>
          <a:lstStyle/>
          <a:p>
            <a:pPr>
              <a:defRPr/>
            </a:pPr>
            <a:fld id="{BA7ACB11-545B-434B-8C53-3BFB8967139E}" type="slidenum">
              <a:rPr lang="en-US" altLang="zh-CN" smtClean="0"/>
              <a:pPr>
                <a:defRPr/>
              </a:pPr>
              <a:t>5</a:t>
            </a:fld>
            <a:endParaRPr lang="en-US" altLang="zh-CN"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幻灯片图像占位符 1"/>
          <p:cNvSpPr>
            <a:spLocks noGrp="1" noRot="1" noChangeAspect="1" noTextEdit="1"/>
          </p:cNvSpPr>
          <p:nvPr>
            <p:ph type="sldImg"/>
          </p:nvPr>
        </p:nvSpPr>
        <p:spPr bwMode="auto">
          <a:noFill/>
          <a:ln>
            <a:solidFill>
              <a:srgbClr val="000000"/>
            </a:solidFill>
            <a:miter lim="800000"/>
            <a:headEnd/>
            <a:tailEnd/>
          </a:ln>
        </p:spPr>
      </p:sp>
      <p:sp>
        <p:nvSpPr>
          <p:cNvPr id="45059"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endParaRPr lang="zh-CN" altLang="en-US" smtClean="0"/>
          </a:p>
        </p:txBody>
      </p:sp>
      <p:sp>
        <p:nvSpPr>
          <p:cNvPr id="25604" name="灯片编号占位符 3"/>
          <p:cNvSpPr>
            <a:spLocks noGrp="1"/>
          </p:cNvSpPr>
          <p:nvPr>
            <p:ph type="sldNum" sz="quarter" idx="5"/>
          </p:nvPr>
        </p:nvSpPr>
        <p:spPr/>
        <p:txBody>
          <a:bodyPr/>
          <a:lstStyle/>
          <a:p>
            <a:pPr>
              <a:defRPr/>
            </a:pPr>
            <a:fld id="{1AC65EF5-8F0B-4C76-A64A-F67B438D86F3}" type="slidenum">
              <a:rPr lang="en-US" altLang="zh-CN" smtClean="0"/>
              <a:pPr>
                <a:defRPr/>
              </a:pPr>
              <a:t>6</a:t>
            </a:fld>
            <a:endParaRPr lang="en-US" altLang="zh-CN"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幻灯片图像占位符 1"/>
          <p:cNvSpPr>
            <a:spLocks noGrp="1" noRot="1" noChangeAspect="1" noTextEdit="1"/>
          </p:cNvSpPr>
          <p:nvPr>
            <p:ph type="sldImg"/>
          </p:nvPr>
        </p:nvSpPr>
        <p:spPr bwMode="auto">
          <a:noFill/>
          <a:ln>
            <a:solidFill>
              <a:srgbClr val="000000"/>
            </a:solidFill>
            <a:miter lim="800000"/>
            <a:headEnd/>
            <a:tailEnd/>
          </a:ln>
        </p:spPr>
      </p:sp>
      <p:sp>
        <p:nvSpPr>
          <p:cNvPr id="46083"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43012"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8E3211A1-90EF-4C5E-9115-D4F0068B3C7B}" type="slidenum">
              <a:rPr lang="en-US" altLang="zh-CN" smtClean="0"/>
              <a:pPr fontAlgn="base">
                <a:spcBef>
                  <a:spcPct val="0"/>
                </a:spcBef>
                <a:spcAft>
                  <a:spcPct val="0"/>
                </a:spcAft>
                <a:defRPr/>
              </a:pPr>
              <a:t>7</a:t>
            </a:fld>
            <a:endParaRPr lang="en-US" altLang="zh-CN"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幻灯片图像占位符 1"/>
          <p:cNvSpPr>
            <a:spLocks noGrp="1" noRot="1" noChangeAspect="1" noTextEdit="1"/>
          </p:cNvSpPr>
          <p:nvPr>
            <p:ph type="sldImg"/>
          </p:nvPr>
        </p:nvSpPr>
        <p:spPr bwMode="auto">
          <a:noFill/>
          <a:ln>
            <a:solidFill>
              <a:srgbClr val="000000"/>
            </a:solidFill>
            <a:miter lim="800000"/>
            <a:headEnd/>
            <a:tailEnd/>
          </a:ln>
        </p:spPr>
      </p:sp>
      <p:sp>
        <p:nvSpPr>
          <p:cNvPr id="49155"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46084"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2A6E4C9A-035E-4607-9DCF-FBED4D90A945}" type="slidenum">
              <a:rPr lang="en-US" altLang="zh-CN" smtClean="0"/>
              <a:pPr fontAlgn="base">
                <a:spcBef>
                  <a:spcPct val="0"/>
                </a:spcBef>
                <a:spcAft>
                  <a:spcPct val="0"/>
                </a:spcAft>
                <a:defRPr/>
              </a:pPr>
              <a:t>8</a:t>
            </a:fld>
            <a:endParaRPr lang="en-US" altLang="zh-CN"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幻灯片图像占位符 1"/>
          <p:cNvSpPr>
            <a:spLocks noGrp="1" noRot="1" noChangeAspect="1" noTextEdit="1"/>
          </p:cNvSpPr>
          <p:nvPr>
            <p:ph type="sldImg"/>
          </p:nvPr>
        </p:nvSpPr>
        <p:spPr bwMode="auto">
          <a:noFill/>
          <a:ln>
            <a:solidFill>
              <a:srgbClr val="000000"/>
            </a:solidFill>
            <a:miter lim="800000"/>
            <a:headEnd/>
            <a:tailEnd/>
          </a:ln>
        </p:spPr>
      </p:sp>
      <p:sp>
        <p:nvSpPr>
          <p:cNvPr id="53251" name="备注占位符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51204" name="灯片编号占位符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5C7F564E-4791-4731-978F-CD7802171EB0}" type="slidenum">
              <a:rPr lang="en-US" altLang="zh-CN" smtClean="0"/>
              <a:pPr fontAlgn="base">
                <a:spcBef>
                  <a:spcPct val="0"/>
                </a:spcBef>
                <a:spcAft>
                  <a:spcPct val="0"/>
                </a:spcAft>
                <a:defRPr/>
              </a:pPr>
              <a:t>9</a:t>
            </a:fld>
            <a:endParaRPr lang="en-US" altLang="zh-CN" smtClean="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4" name="Picture 1" descr="D:\杂类\学院素材\机电楼\IMG_2616.JPG"/>
          <p:cNvPicPr>
            <a:picLocks noChangeAspect="1" noChangeArrowheads="1"/>
          </p:cNvPicPr>
          <p:nvPr userDrawn="1"/>
        </p:nvPicPr>
        <p:blipFill>
          <a:blip r:embed="rId2" cstate="print">
            <a:lum bright="70000" contrast="-70000"/>
          </a:blip>
          <a:srcRect/>
          <a:stretch>
            <a:fillRect/>
          </a:stretch>
        </p:blipFill>
        <p:spPr bwMode="auto">
          <a:xfrm>
            <a:off x="0" y="0"/>
            <a:ext cx="9144000" cy="6877050"/>
          </a:xfrm>
          <a:prstGeom prst="rect">
            <a:avLst/>
          </a:prstGeom>
          <a:ln>
            <a:noFill/>
          </a:ln>
          <a:effectLst>
            <a:outerShdw blurRad="190500" algn="tl" rotWithShape="0">
              <a:srgbClr val="000000">
                <a:alpha val="70000"/>
              </a:srgbClr>
            </a:outerShdw>
          </a:effectLst>
        </p:spPr>
      </p:pic>
      <p:grpSp>
        <p:nvGrpSpPr>
          <p:cNvPr id="5" name="组合 14"/>
          <p:cNvGrpSpPr>
            <a:grpSpLocks/>
          </p:cNvGrpSpPr>
          <p:nvPr userDrawn="1"/>
        </p:nvGrpSpPr>
        <p:grpSpPr bwMode="auto">
          <a:xfrm>
            <a:off x="-77788" y="-7938"/>
            <a:ext cx="9231313" cy="1041401"/>
            <a:chOff x="-73821" y="-14288"/>
            <a:chExt cx="9230657" cy="1041400"/>
          </a:xfrm>
        </p:grpSpPr>
        <p:sp>
          <p:nvSpPr>
            <p:cNvPr id="6" name="Shape 7"/>
            <p:cNvSpPr>
              <a:spLocks/>
            </p:cNvSpPr>
            <p:nvPr userDrawn="1"/>
          </p:nvSpPr>
          <p:spPr bwMode="auto">
            <a:xfrm>
              <a:off x="-5563" y="-14288"/>
              <a:ext cx="9162399"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a:lstStyle/>
            <a:p>
              <a:pPr fontAlgn="auto">
                <a:spcBef>
                  <a:spcPts val="0"/>
                </a:spcBef>
                <a:spcAft>
                  <a:spcPts val="0"/>
                </a:spcAft>
                <a:defRPr/>
              </a:pPr>
              <a:endParaRPr lang="zh-CN" altLang="zh-CN">
                <a:latin typeface="Calibri" pitchFamily="34" charset="0"/>
                <a:ea typeface="宋体" charset="-122"/>
              </a:endParaRPr>
            </a:p>
          </p:txBody>
        </p:sp>
        <p:sp>
          <p:nvSpPr>
            <p:cNvPr id="7" name="Shape 8"/>
            <p:cNvSpPr>
              <a:spLocks/>
            </p:cNvSpPr>
            <p:nvPr userDrawn="1"/>
          </p:nvSpPr>
          <p:spPr bwMode="auto">
            <a:xfrm>
              <a:off x="4381975" y="-6350"/>
              <a:ext cx="4762162" cy="638174"/>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a:lstStyle/>
            <a:p>
              <a:pPr fontAlgn="auto">
                <a:spcBef>
                  <a:spcPts val="0"/>
                </a:spcBef>
                <a:spcAft>
                  <a:spcPts val="0"/>
                </a:spcAft>
                <a:defRPr/>
              </a:pPr>
              <a:endParaRPr lang="zh-CN" altLang="zh-CN">
                <a:latin typeface="Calibri" pitchFamily="34" charset="0"/>
                <a:ea typeface="宋体" charset="-122"/>
              </a:endParaRPr>
            </a:p>
          </p:txBody>
        </p:sp>
        <p:grpSp>
          <p:nvGrpSpPr>
            <p:cNvPr id="8" name="组合 9"/>
            <p:cNvGrpSpPr>
              <a:grpSpLocks/>
            </p:cNvGrpSpPr>
            <p:nvPr userDrawn="1"/>
          </p:nvGrpSpPr>
          <p:grpSpPr bwMode="auto">
            <a:xfrm>
              <a:off x="-73821" y="170100"/>
              <a:ext cx="9204719" cy="649247"/>
              <a:chOff x="-73849" y="184242"/>
              <a:chExt cx="9204719" cy="649247"/>
            </a:xfrm>
          </p:grpSpPr>
          <p:sp>
            <p:nvSpPr>
              <p:cNvPr id="9" name="Shape 10"/>
              <p:cNvSpPr>
                <a:spLocks/>
              </p:cNvSpPr>
              <p:nvPr userDrawn="1"/>
            </p:nvSpPr>
            <p:spPr bwMode="auto">
              <a:xfrm rot="21435692">
                <a:off x="-73849" y="184242"/>
                <a:ext cx="9204719" cy="649247"/>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a:lstStyle/>
              <a:p>
                <a:pPr fontAlgn="auto">
                  <a:spcBef>
                    <a:spcPts val="0"/>
                  </a:spcBef>
                  <a:spcAft>
                    <a:spcPts val="0"/>
                  </a:spcAft>
                  <a:defRPr/>
                </a:pPr>
                <a:endParaRPr lang="zh-CN" altLang="zh-CN">
                  <a:latin typeface="Calibri" pitchFamily="34" charset="0"/>
                  <a:ea typeface="宋体" charset="-122"/>
                </a:endParaRPr>
              </a:p>
            </p:txBody>
          </p:sp>
          <p:sp>
            <p:nvSpPr>
              <p:cNvPr id="10" name="Shape 11"/>
              <p:cNvSpPr>
                <a:spLocks/>
              </p:cNvSpPr>
              <p:nvPr userDrawn="1"/>
            </p:nvSpPr>
            <p:spPr bwMode="auto">
              <a:xfrm rot="21435692">
                <a:off x="-56179" y="243907"/>
                <a:ext cx="9172222" cy="530300"/>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a:lstStyle/>
              <a:p>
                <a:pPr fontAlgn="auto">
                  <a:spcBef>
                    <a:spcPts val="0"/>
                  </a:spcBef>
                  <a:spcAft>
                    <a:spcPts val="0"/>
                  </a:spcAft>
                  <a:defRPr/>
                </a:pPr>
                <a:endParaRPr lang="zh-CN" altLang="zh-CN">
                  <a:latin typeface="Calibri" pitchFamily="34" charset="0"/>
                  <a:ea typeface="宋体" charset="-122"/>
                </a:endParaRPr>
              </a:p>
            </p:txBody>
          </p:sp>
        </p:grpSp>
      </p:grpSp>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11" name="日期占位符 3"/>
          <p:cNvSpPr>
            <a:spLocks noGrp="1"/>
          </p:cNvSpPr>
          <p:nvPr>
            <p:ph type="dt" sz="half" idx="10"/>
          </p:nvPr>
        </p:nvSpPr>
        <p:spPr/>
        <p:txBody>
          <a:bodyPr/>
          <a:lstStyle>
            <a:lvl1pPr>
              <a:defRPr/>
            </a:lvl1pPr>
          </a:lstStyle>
          <a:p>
            <a:pPr>
              <a:defRPr/>
            </a:pPr>
            <a:fld id="{8879F189-9ECB-4043-BE1F-291D80D701E0}" type="datetimeFigureOut">
              <a:rPr lang="zh-CN" altLang="en-US"/>
              <a:pPr>
                <a:defRPr/>
              </a:pPr>
              <a:t>2015/1/8</a:t>
            </a:fld>
            <a:endParaRPr lang="zh-CN" altLang="en-US"/>
          </a:p>
        </p:txBody>
      </p:sp>
      <p:sp>
        <p:nvSpPr>
          <p:cNvPr id="12" name="页脚占位符 4"/>
          <p:cNvSpPr>
            <a:spLocks noGrp="1"/>
          </p:cNvSpPr>
          <p:nvPr>
            <p:ph type="ftr" sz="quarter" idx="11"/>
          </p:nvPr>
        </p:nvSpPr>
        <p:spPr/>
        <p:txBody>
          <a:bodyPr/>
          <a:lstStyle>
            <a:lvl1pPr>
              <a:defRPr/>
            </a:lvl1pPr>
          </a:lstStyle>
          <a:p>
            <a:pPr>
              <a:defRPr/>
            </a:pPr>
            <a:endParaRPr lang="zh-CN" altLang="en-US"/>
          </a:p>
        </p:txBody>
      </p:sp>
      <p:sp>
        <p:nvSpPr>
          <p:cNvPr id="13" name="灯片编号占位符 5"/>
          <p:cNvSpPr>
            <a:spLocks noGrp="1"/>
          </p:cNvSpPr>
          <p:nvPr>
            <p:ph type="sldNum" sz="quarter" idx="12"/>
          </p:nvPr>
        </p:nvSpPr>
        <p:spPr/>
        <p:txBody>
          <a:bodyPr/>
          <a:lstStyle>
            <a:lvl1pPr>
              <a:defRPr/>
            </a:lvl1pPr>
          </a:lstStyle>
          <a:p>
            <a:pPr>
              <a:defRPr/>
            </a:pPr>
            <a:fld id="{73BEC601-CC60-4E42-B2C2-0C441A3E23BD}" type="slidenum">
              <a:rPr lang="zh-CN" altLang="en-US"/>
              <a:pPr>
                <a:defRPr/>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25E1C93B-D92B-44E2-BA41-11EEFABF7CEF}" type="datetimeFigureOut">
              <a:rPr lang="zh-CN" altLang="en-US"/>
              <a:pPr>
                <a:defRPr/>
              </a:pPr>
              <a:t>2015/1/8</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43D2C5A5-4E3E-46C4-ABF3-E90A9E107B80}" type="slidenum">
              <a:rPr lang="zh-CN" altLang="en-US"/>
              <a:pPr>
                <a:defRPr/>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F04602FC-CE64-4FC7-8D51-31963BC65D54}" type="datetimeFigureOut">
              <a:rPr lang="zh-CN" altLang="en-US"/>
              <a:pPr>
                <a:defRPr/>
              </a:pPr>
              <a:t>2015/1/8</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E59B3926-6B20-4388-95BF-AC87F88AB121}" type="slidenum">
              <a:rPr lang="zh-CN" altLang="en-US"/>
              <a:pPr>
                <a:defRPr/>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761F5CD1-69D8-4FCC-A204-949AC55758E5}" type="datetimeFigureOut">
              <a:rPr lang="zh-CN" altLang="en-US"/>
              <a:pPr>
                <a:defRPr/>
              </a:pPr>
              <a:t>2015/1/8</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FE1C3776-DE58-4F52-89A8-6849E46A2FD7}" type="slidenum">
              <a:rPr lang="zh-CN" altLang="en-US"/>
              <a:pPr>
                <a:defRPr/>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pPr>
              <a:defRPr/>
            </a:pPr>
            <a:fld id="{5FC994A2-6F3B-4258-BE2E-0E06444133E6}" type="datetimeFigureOut">
              <a:rPr lang="zh-CN" altLang="en-US"/>
              <a:pPr>
                <a:defRPr/>
              </a:pPr>
              <a:t>2015/1/8</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F8EB3FED-D70B-4B6C-8893-7304A4C1019E}" type="slidenum">
              <a:rPr lang="zh-CN" altLang="en-US"/>
              <a:pPr>
                <a:defRPr/>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3"/>
          <p:cNvSpPr>
            <a:spLocks noGrp="1"/>
          </p:cNvSpPr>
          <p:nvPr>
            <p:ph type="dt" sz="half" idx="10"/>
          </p:nvPr>
        </p:nvSpPr>
        <p:spPr/>
        <p:txBody>
          <a:bodyPr/>
          <a:lstStyle>
            <a:lvl1pPr>
              <a:defRPr/>
            </a:lvl1pPr>
          </a:lstStyle>
          <a:p>
            <a:pPr>
              <a:defRPr/>
            </a:pPr>
            <a:fld id="{7894D759-CC83-4F60-87EC-1F0DBF23B247}" type="datetimeFigureOut">
              <a:rPr lang="zh-CN" altLang="en-US"/>
              <a:pPr>
                <a:defRPr/>
              </a:pPr>
              <a:t>2015/1/8</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38A7C519-0A7F-48A2-9FA7-66975678C982}" type="slidenum">
              <a:rPr lang="zh-CN" altLang="en-US"/>
              <a:pPr>
                <a:defRPr/>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3"/>
          <p:cNvSpPr>
            <a:spLocks noGrp="1"/>
          </p:cNvSpPr>
          <p:nvPr>
            <p:ph type="dt" sz="half" idx="10"/>
          </p:nvPr>
        </p:nvSpPr>
        <p:spPr/>
        <p:txBody>
          <a:bodyPr/>
          <a:lstStyle>
            <a:lvl1pPr>
              <a:defRPr/>
            </a:lvl1pPr>
          </a:lstStyle>
          <a:p>
            <a:pPr>
              <a:defRPr/>
            </a:pPr>
            <a:fld id="{29C14CC8-7AE8-4357-BCEC-9EACB6E6F4FD}" type="datetimeFigureOut">
              <a:rPr lang="zh-CN" altLang="en-US"/>
              <a:pPr>
                <a:defRPr/>
              </a:pPr>
              <a:t>2015/1/8</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492BE202-CA90-463A-A146-E0641CAACA9E}" type="slidenum">
              <a:rPr lang="zh-CN" altLang="en-US"/>
              <a:pPr>
                <a:defRPr/>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p:cNvSpPr>
          <p:nvPr>
            <p:ph type="dt" sz="half" idx="10"/>
          </p:nvPr>
        </p:nvSpPr>
        <p:spPr/>
        <p:txBody>
          <a:bodyPr/>
          <a:lstStyle>
            <a:lvl1pPr>
              <a:defRPr/>
            </a:lvl1pPr>
          </a:lstStyle>
          <a:p>
            <a:pPr>
              <a:defRPr/>
            </a:pPr>
            <a:fld id="{064B0773-7E44-4B82-ABC6-428C7693E8AB}" type="datetimeFigureOut">
              <a:rPr lang="zh-CN" altLang="en-US"/>
              <a:pPr>
                <a:defRPr/>
              </a:pPr>
              <a:t>2015/1/8</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21D6A049-21DB-421C-B811-6CCE77677529}" type="slidenum">
              <a:rPr lang="zh-CN" altLang="en-US"/>
              <a:pPr>
                <a:defRPr/>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BB031BDC-7E62-459A-99D3-F90F91B2F3B0}" type="datetimeFigureOut">
              <a:rPr lang="zh-CN" altLang="en-US"/>
              <a:pPr>
                <a:defRPr/>
              </a:pPr>
              <a:t>2015/1/8</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7382D91A-AD48-484F-85C7-844F8CA4AFC9}" type="slidenum">
              <a:rPr lang="zh-CN" altLang="en-US"/>
              <a:pPr>
                <a:defRPr/>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B6EA49EB-E7D1-4DEE-87AF-141521B9787D}" type="datetimeFigureOut">
              <a:rPr lang="zh-CN" altLang="en-US"/>
              <a:pPr>
                <a:defRPr/>
              </a:pPr>
              <a:t>2015/1/8</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A56BB4E2-448A-4AB1-9475-F6FE4B9E245D}" type="slidenum">
              <a:rPr lang="zh-CN" altLang="en-US"/>
              <a:pPr>
                <a:defRPr/>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F4AFF778-2C19-4654-90C4-6FDB58C8E6FA}" type="datetimeFigureOut">
              <a:rPr lang="zh-CN" altLang="en-US"/>
              <a:pPr>
                <a:defRPr/>
              </a:pPr>
              <a:t>2015/1/8</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CC18D8C9-E992-49AB-A52F-4A9FDE17ECD5}" type="slidenum">
              <a:rPr lang="zh-CN" altLang="en-US"/>
              <a:pPr>
                <a:defRPr/>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122" name="标题占位符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5123" name="文本占位符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ea typeface="+mn-ea"/>
              </a:defRPr>
            </a:lvl1pPr>
          </a:lstStyle>
          <a:p>
            <a:pPr>
              <a:defRPr/>
            </a:pPr>
            <a:fld id="{5CBA8CA7-D356-4264-9D9B-35B279C51F2F}" type="datetimeFigureOut">
              <a:rPr lang="zh-CN" altLang="en-US"/>
              <a:pPr>
                <a:defRPr/>
              </a:pPr>
              <a:t>2015/1/8</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ea typeface="+mn-ea"/>
              </a:defRPr>
            </a:lvl1pPr>
          </a:lstStyle>
          <a:p>
            <a:pPr>
              <a:defRPr/>
            </a:pPr>
            <a:fld id="{20DAF164-96A6-4B1A-81D1-5A5F9495AD81}" type="slidenum">
              <a:rPr lang="zh-CN" altLang="en-US"/>
              <a:pPr>
                <a:defRPr/>
              </a:pPr>
              <a:t>‹#›</a:t>
            </a:fld>
            <a:endParaRPr lang="zh-CN" altLang="en-US"/>
          </a:p>
        </p:txBody>
      </p:sp>
      <p:grpSp>
        <p:nvGrpSpPr>
          <p:cNvPr id="5127" name="组合 6"/>
          <p:cNvGrpSpPr>
            <a:grpSpLocks/>
          </p:cNvGrpSpPr>
          <p:nvPr/>
        </p:nvGrpSpPr>
        <p:grpSpPr bwMode="auto">
          <a:xfrm>
            <a:off x="-77788" y="-7938"/>
            <a:ext cx="9231313" cy="1041401"/>
            <a:chOff x="-73821" y="-14288"/>
            <a:chExt cx="9230657" cy="1041400"/>
          </a:xfrm>
        </p:grpSpPr>
        <p:sp>
          <p:nvSpPr>
            <p:cNvPr id="9" name="Shape 7"/>
            <p:cNvSpPr>
              <a:spLocks/>
            </p:cNvSpPr>
            <p:nvPr userDrawn="1"/>
          </p:nvSpPr>
          <p:spPr bwMode="auto">
            <a:xfrm>
              <a:off x="-5563" y="-14288"/>
              <a:ext cx="9162399"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a:lstStyle/>
            <a:p>
              <a:pPr fontAlgn="auto">
                <a:spcBef>
                  <a:spcPts val="0"/>
                </a:spcBef>
                <a:spcAft>
                  <a:spcPts val="0"/>
                </a:spcAft>
                <a:defRPr/>
              </a:pPr>
              <a:endParaRPr lang="zh-CN" altLang="zh-CN">
                <a:latin typeface="Calibri" pitchFamily="34" charset="0"/>
                <a:ea typeface="宋体" charset="-122"/>
              </a:endParaRPr>
            </a:p>
          </p:txBody>
        </p:sp>
        <p:sp>
          <p:nvSpPr>
            <p:cNvPr id="10" name="Shape 8"/>
            <p:cNvSpPr>
              <a:spLocks/>
            </p:cNvSpPr>
            <p:nvPr userDrawn="1"/>
          </p:nvSpPr>
          <p:spPr bwMode="auto">
            <a:xfrm>
              <a:off x="4381975" y="-6350"/>
              <a:ext cx="4762162" cy="638174"/>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a:lstStyle/>
            <a:p>
              <a:pPr fontAlgn="auto">
                <a:spcBef>
                  <a:spcPts val="0"/>
                </a:spcBef>
                <a:spcAft>
                  <a:spcPts val="0"/>
                </a:spcAft>
                <a:defRPr/>
              </a:pPr>
              <a:endParaRPr lang="zh-CN" altLang="zh-CN">
                <a:latin typeface="Calibri" pitchFamily="34" charset="0"/>
                <a:ea typeface="宋体" charset="-122"/>
              </a:endParaRPr>
            </a:p>
          </p:txBody>
        </p:sp>
        <p:grpSp>
          <p:nvGrpSpPr>
            <p:cNvPr id="5131" name="组合 9"/>
            <p:cNvGrpSpPr>
              <a:grpSpLocks/>
            </p:cNvGrpSpPr>
            <p:nvPr userDrawn="1"/>
          </p:nvGrpSpPr>
          <p:grpSpPr bwMode="auto">
            <a:xfrm>
              <a:off x="-73821" y="170100"/>
              <a:ext cx="9204719" cy="649247"/>
              <a:chOff x="-73849" y="184242"/>
              <a:chExt cx="9204719" cy="649247"/>
            </a:xfrm>
          </p:grpSpPr>
          <p:sp>
            <p:nvSpPr>
              <p:cNvPr id="12" name="Shape 10"/>
              <p:cNvSpPr>
                <a:spLocks/>
              </p:cNvSpPr>
              <p:nvPr userDrawn="1"/>
            </p:nvSpPr>
            <p:spPr bwMode="auto">
              <a:xfrm rot="21435692">
                <a:off x="-73849" y="184242"/>
                <a:ext cx="9204719" cy="649247"/>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a:lstStyle/>
              <a:p>
                <a:pPr fontAlgn="auto">
                  <a:spcBef>
                    <a:spcPts val="0"/>
                  </a:spcBef>
                  <a:spcAft>
                    <a:spcPts val="0"/>
                  </a:spcAft>
                  <a:defRPr/>
                </a:pPr>
                <a:endParaRPr lang="zh-CN" altLang="zh-CN">
                  <a:latin typeface="Calibri" pitchFamily="34" charset="0"/>
                  <a:ea typeface="宋体" charset="-122"/>
                </a:endParaRPr>
              </a:p>
            </p:txBody>
          </p:sp>
          <p:sp>
            <p:nvSpPr>
              <p:cNvPr id="13" name="Shape 11"/>
              <p:cNvSpPr>
                <a:spLocks/>
              </p:cNvSpPr>
              <p:nvPr userDrawn="1"/>
            </p:nvSpPr>
            <p:spPr bwMode="auto">
              <a:xfrm rot="21435692">
                <a:off x="-56179" y="243907"/>
                <a:ext cx="9172222" cy="530300"/>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a:lstStyle/>
              <a:p>
                <a:pPr fontAlgn="auto">
                  <a:spcBef>
                    <a:spcPts val="0"/>
                  </a:spcBef>
                  <a:spcAft>
                    <a:spcPts val="0"/>
                  </a:spcAft>
                  <a:defRPr/>
                </a:pPr>
                <a:endParaRPr lang="zh-CN" altLang="zh-CN">
                  <a:latin typeface="Calibri" pitchFamily="34" charset="0"/>
                  <a:ea typeface="宋体" charset="-122"/>
                </a:endParaRPr>
              </a:p>
            </p:txBody>
          </p:sp>
        </p:grpSp>
      </p:grpSp>
      <p:pic>
        <p:nvPicPr>
          <p:cNvPr id="2" name="Picture 2" descr="D:\杂类\学院素材\机电楼\IMG_2616_副本_副本.jpg"/>
          <p:cNvPicPr>
            <a:picLocks noChangeAspect="1" noChangeArrowheads="1"/>
          </p:cNvPicPr>
          <p:nvPr/>
        </p:nvPicPr>
        <p:blipFill>
          <a:blip r:embed="rId13" cstate="print">
            <a:duotone>
              <a:schemeClr val="bg2">
                <a:shade val="45000"/>
                <a:satMod val="135000"/>
              </a:schemeClr>
              <a:prstClr val="white"/>
            </a:duotone>
          </a:blip>
          <a:srcRect t="3139" b="7447"/>
          <a:stretch>
            <a:fillRect/>
          </a:stretch>
        </p:blipFill>
        <p:spPr bwMode="auto">
          <a:xfrm>
            <a:off x="0" y="-1"/>
            <a:ext cx="9144000" cy="6643711"/>
          </a:xfrm>
          <a:prstGeom prst="rect">
            <a:avLst/>
          </a:prstGeom>
          <a:noFill/>
        </p:spPr>
      </p:pic>
    </p:spTree>
  </p:cSld>
  <p:clrMap bg1="lt1" tx1="dk1" bg2="lt2" tx2="dk2" accent1="accent1" accent2="accent2" accent3="accent3" accent4="accent4" accent5="accent5" accent6="accent6" hlink="hlink" folHlink="folHlink"/>
  <p:sldLayoutIdLst>
    <p:sldLayoutId id="2147483731" r:id="rId1"/>
    <p:sldLayoutId id="2147483730" r:id="rId2"/>
    <p:sldLayoutId id="2147483729" r:id="rId3"/>
    <p:sldLayoutId id="2147483728" r:id="rId4"/>
    <p:sldLayoutId id="2147483727" r:id="rId5"/>
    <p:sldLayoutId id="2147483726" r:id="rId6"/>
    <p:sldLayoutId id="2147483725" r:id="rId7"/>
    <p:sldLayoutId id="2147483724" r:id="rId8"/>
    <p:sldLayoutId id="2147483723" r:id="rId9"/>
    <p:sldLayoutId id="2147483722" r:id="rId10"/>
    <p:sldLayoutId id="2147483721"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pitchFamily="2" charset="-122"/>
        </a:defRPr>
      </a:lvl2pPr>
      <a:lvl3pPr algn="ctr" rtl="0" eaLnBrk="0" fontAlgn="base" hangingPunct="0">
        <a:spcBef>
          <a:spcPct val="0"/>
        </a:spcBef>
        <a:spcAft>
          <a:spcPct val="0"/>
        </a:spcAft>
        <a:defRPr sz="4400">
          <a:solidFill>
            <a:schemeClr val="tx1"/>
          </a:solidFill>
          <a:latin typeface="Calibri" pitchFamily="34" charset="0"/>
          <a:ea typeface="宋体" pitchFamily="2" charset="-122"/>
        </a:defRPr>
      </a:lvl3pPr>
      <a:lvl4pPr algn="ctr" rtl="0" eaLnBrk="0" fontAlgn="base" hangingPunct="0">
        <a:spcBef>
          <a:spcPct val="0"/>
        </a:spcBef>
        <a:spcAft>
          <a:spcPct val="0"/>
        </a:spcAft>
        <a:defRPr sz="4400">
          <a:solidFill>
            <a:schemeClr val="tx1"/>
          </a:solidFill>
          <a:latin typeface="Calibri" pitchFamily="34" charset="0"/>
          <a:ea typeface="宋体" pitchFamily="2" charset="-122"/>
        </a:defRPr>
      </a:lvl4pPr>
      <a:lvl5pPr algn="ctr" rtl="0" eaLnBrk="0" fontAlgn="base" hangingPunct="0">
        <a:spcBef>
          <a:spcPct val="0"/>
        </a:spcBef>
        <a:spcAft>
          <a:spcPct val="0"/>
        </a:spcAft>
        <a:defRPr sz="4400">
          <a:solidFill>
            <a:schemeClr val="tx1"/>
          </a:solidFill>
          <a:latin typeface="Calibri" pitchFamily="34" charset="0"/>
          <a:ea typeface="宋体" pitchFamily="2" charset="-122"/>
        </a:defRPr>
      </a:lvl5pPr>
      <a:lvl6pPr marL="457200" algn="ctr" rtl="0" fontAlgn="base">
        <a:spcBef>
          <a:spcPct val="0"/>
        </a:spcBef>
        <a:spcAft>
          <a:spcPct val="0"/>
        </a:spcAft>
        <a:defRPr sz="4400">
          <a:solidFill>
            <a:schemeClr val="tx1"/>
          </a:solidFill>
          <a:latin typeface="Calibri" pitchFamily="34" charset="0"/>
          <a:ea typeface="宋体" pitchFamily="2" charset="-122"/>
        </a:defRPr>
      </a:lvl6pPr>
      <a:lvl7pPr marL="914400" algn="ctr" rtl="0" fontAlgn="base">
        <a:spcBef>
          <a:spcPct val="0"/>
        </a:spcBef>
        <a:spcAft>
          <a:spcPct val="0"/>
        </a:spcAft>
        <a:defRPr sz="4400">
          <a:solidFill>
            <a:schemeClr val="tx1"/>
          </a:solidFill>
          <a:latin typeface="Calibri" pitchFamily="34" charset="0"/>
          <a:ea typeface="宋体" pitchFamily="2" charset="-122"/>
        </a:defRPr>
      </a:lvl7pPr>
      <a:lvl8pPr marL="1371600" algn="ctr" rtl="0" fontAlgn="base">
        <a:spcBef>
          <a:spcPct val="0"/>
        </a:spcBef>
        <a:spcAft>
          <a:spcPct val="0"/>
        </a:spcAft>
        <a:defRPr sz="4400">
          <a:solidFill>
            <a:schemeClr val="tx1"/>
          </a:solidFill>
          <a:latin typeface="Calibri" pitchFamily="34" charset="0"/>
          <a:ea typeface="宋体" pitchFamily="2" charset="-122"/>
        </a:defRPr>
      </a:lvl8pPr>
      <a:lvl9pPr marL="1828800" algn="ctr" rtl="0" fontAlgn="base">
        <a:spcBef>
          <a:spcPct val="0"/>
        </a:spcBef>
        <a:spcAft>
          <a:spcPct val="0"/>
        </a:spcAft>
        <a:defRPr sz="4400">
          <a:solidFill>
            <a:schemeClr val="tx1"/>
          </a:solidFill>
          <a:latin typeface="Calibri" pitchFamily="34" charset="0"/>
          <a:ea typeface="宋体" pitchFamily="2" charset="-122"/>
        </a:defRPr>
      </a:lvl9pPr>
    </p:titleStyle>
    <p:bodyStyle>
      <a:lvl1pPr marL="342900" indent="-342900" algn="l" rtl="0" eaLnBrk="0" fontAlgn="base" hangingPunct="0">
        <a:spcBef>
          <a:spcPct val="20000"/>
        </a:spcBef>
        <a:spcAft>
          <a:spcPct val="0"/>
        </a:spcAft>
        <a:buFont typeface="Arial"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image" Target="../media/image3.png"/><Relationship Id="rId7"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14.jpeg"/><Relationship Id="rId3" Type="http://schemas.openxmlformats.org/officeDocument/2006/relationships/image" Target="../media/image10.jpeg"/><Relationship Id="rId7" Type="http://schemas.openxmlformats.org/officeDocument/2006/relationships/image" Target="../media/image13.jpe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hyperlink" Target="http://www.cae.cn/admin/upload/img/xukuangdi(2).jpg"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21.jpeg"/><Relationship Id="rId3" Type="http://schemas.openxmlformats.org/officeDocument/2006/relationships/image" Target="../media/image16.jpeg"/><Relationship Id="rId7" Type="http://schemas.openxmlformats.org/officeDocument/2006/relationships/image" Target="../media/image20.jpe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8.jpeg"/><Relationship Id="rId10" Type="http://schemas.openxmlformats.org/officeDocument/2006/relationships/image" Target="../media/image23.jpeg"/><Relationship Id="rId4" Type="http://schemas.openxmlformats.org/officeDocument/2006/relationships/image" Target="../media/image17.jpeg"/><Relationship Id="rId9" Type="http://schemas.openxmlformats.org/officeDocument/2006/relationships/image" Target="../media/image22.jpeg"/></Relationships>
</file>

<file path=ppt/slides/_rels/slide9.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notesSlide" Target="../notesSlides/notesSlide9.xml"/><Relationship Id="rId7" Type="http://schemas.openxmlformats.org/officeDocument/2006/relationships/image" Target="../media/image28.jpeg"/><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27.jpeg"/><Relationship Id="rId11" Type="http://schemas.openxmlformats.org/officeDocument/2006/relationships/image" Target="../media/image30.jpeg"/><Relationship Id="rId5" Type="http://schemas.openxmlformats.org/officeDocument/2006/relationships/image" Target="../media/image26.jpeg"/><Relationship Id="rId10" Type="http://schemas.openxmlformats.org/officeDocument/2006/relationships/image" Target="../media/image24.emf"/><Relationship Id="rId4" Type="http://schemas.openxmlformats.org/officeDocument/2006/relationships/image" Target="../media/image25.jpeg"/><Relationship Id="rId9" Type="http://schemas.openxmlformats.org/officeDocument/2006/relationships/oleObject" Target="../embeddings/oleObject1.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0" y="0"/>
            <a:ext cx="9144000" cy="896526"/>
          </a:xfrm>
          <a:prstGeom prst="rect">
            <a:avLst/>
          </a:prstGeom>
          <a:gradFill>
            <a:gsLst>
              <a:gs pos="0">
                <a:schemeClr val="accent1">
                  <a:tint val="66000"/>
                  <a:satMod val="160000"/>
                </a:schemeClr>
              </a:gs>
              <a:gs pos="30000">
                <a:schemeClr val="accent1">
                  <a:tint val="44500"/>
                  <a:satMod val="160000"/>
                  <a:alpha val="74000"/>
                </a:schemeClr>
              </a:gs>
              <a:gs pos="100000">
                <a:schemeClr val="accent1">
                  <a:tint val="23500"/>
                  <a:satMod val="16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灯片编号占位符 3"/>
          <p:cNvSpPr txBox="1">
            <a:spLocks noGrp="1"/>
          </p:cNvSpPr>
          <p:nvPr/>
        </p:nvSpPr>
        <p:spPr>
          <a:xfrm>
            <a:off x="7924800" y="6356350"/>
            <a:ext cx="762000" cy="365125"/>
          </a:xfrm>
          <a:prstGeom prst="rect">
            <a:avLst/>
          </a:prstGeom>
          <a:noFill/>
        </p:spPr>
        <p:txBody>
          <a:bodyPr lIns="0" tIns="0" rIns="0" bIns="0" anchor="b"/>
          <a:lstStyle/>
          <a:p>
            <a:pPr algn="r" fontAlgn="auto">
              <a:lnSpc>
                <a:spcPct val="120000"/>
              </a:lnSpc>
              <a:spcBef>
                <a:spcPts val="0"/>
              </a:spcBef>
              <a:spcAft>
                <a:spcPts val="0"/>
              </a:spcAft>
              <a:buClr>
                <a:srgbClr val="FFFFCC"/>
              </a:buClr>
              <a:buSzPct val="80000"/>
              <a:buFont typeface="Wingdings" pitchFamily="2" charset="2"/>
              <a:buNone/>
              <a:defRPr/>
            </a:pPr>
            <a:fld id="{C3B4F07C-15C5-4FF3-82BC-D14C681F5F78}" type="slidenum">
              <a:rPr lang="en-US" altLang="zh-CN" sz="1200">
                <a:solidFill>
                  <a:schemeClr val="tx2">
                    <a:shade val="90000"/>
                  </a:schemeClr>
                </a:solidFill>
                <a:latin typeface="+mn-lt"/>
                <a:ea typeface="+mn-ea"/>
              </a:rPr>
              <a:pPr algn="r" fontAlgn="auto">
                <a:lnSpc>
                  <a:spcPct val="120000"/>
                </a:lnSpc>
                <a:spcBef>
                  <a:spcPts val="0"/>
                </a:spcBef>
                <a:spcAft>
                  <a:spcPts val="0"/>
                </a:spcAft>
                <a:buClr>
                  <a:srgbClr val="FFFFCC"/>
                </a:buClr>
                <a:buSzPct val="80000"/>
                <a:buFont typeface="Wingdings" pitchFamily="2" charset="2"/>
                <a:buNone/>
                <a:defRPr/>
              </a:pPr>
              <a:t>1</a:t>
            </a:fld>
            <a:endParaRPr lang="en-US" altLang="zh-CN" sz="1200">
              <a:solidFill>
                <a:schemeClr val="tx2">
                  <a:shade val="90000"/>
                </a:schemeClr>
              </a:solidFill>
              <a:latin typeface="+mn-lt"/>
              <a:ea typeface="+mn-ea"/>
            </a:endParaRPr>
          </a:p>
        </p:txBody>
      </p:sp>
      <p:grpSp>
        <p:nvGrpSpPr>
          <p:cNvPr id="2" name="Group 23"/>
          <p:cNvGrpSpPr>
            <a:grpSpLocks/>
          </p:cNvGrpSpPr>
          <p:nvPr/>
        </p:nvGrpSpPr>
        <p:grpSpPr bwMode="auto">
          <a:xfrm>
            <a:off x="1404938" y="3384550"/>
            <a:ext cx="7415212" cy="1544638"/>
            <a:chOff x="1464" y="1058"/>
            <a:chExt cx="4338" cy="662"/>
          </a:xfrm>
        </p:grpSpPr>
        <p:pic>
          <p:nvPicPr>
            <p:cNvPr id="8209" name="Picture 24" descr="3-00663_box_green"/>
            <p:cNvPicPr>
              <a:picLocks noChangeAspect="1" noChangeArrowheads="1"/>
            </p:cNvPicPr>
            <p:nvPr/>
          </p:nvPicPr>
          <p:blipFill>
            <a:blip r:embed="rId3" cstate="print">
              <a:lum bright="12000" contrast="18000"/>
            </a:blip>
            <a:srcRect/>
            <a:stretch>
              <a:fillRect/>
            </a:stretch>
          </p:blipFill>
          <p:spPr bwMode="auto">
            <a:xfrm>
              <a:off x="1464" y="1074"/>
              <a:ext cx="4080" cy="635"/>
            </a:xfrm>
            <a:prstGeom prst="rect">
              <a:avLst/>
            </a:prstGeom>
            <a:noFill/>
            <a:ln w="9525">
              <a:noFill/>
              <a:miter lim="800000"/>
              <a:headEnd/>
              <a:tailEnd/>
            </a:ln>
          </p:spPr>
        </p:pic>
        <p:sp>
          <p:nvSpPr>
            <p:cNvPr id="1191961" name="Rectangle 25"/>
            <p:cNvSpPr>
              <a:spLocks noChangeArrowheads="1"/>
            </p:cNvSpPr>
            <p:nvPr/>
          </p:nvSpPr>
          <p:spPr bwMode="auto">
            <a:xfrm>
              <a:off x="2418" y="1058"/>
              <a:ext cx="3384" cy="662"/>
            </a:xfrm>
            <a:prstGeom prst="rect">
              <a:avLst/>
            </a:prstGeom>
            <a:noFill/>
            <a:ln w="19050" algn="ctr">
              <a:noFill/>
              <a:miter lim="800000"/>
              <a:headEnd/>
              <a:tailEnd/>
            </a:ln>
            <a:effectLst>
              <a:prstShdw prst="shdw17" dist="17961" dir="2700000">
                <a:schemeClr val="tx2">
                  <a:gamma/>
                  <a:shade val="60000"/>
                  <a:invGamma/>
                </a:schemeClr>
              </a:prstShdw>
            </a:effectLst>
          </p:spPr>
          <p:txBody>
            <a:bodyPr tIns="0" bIns="0" anchor="ctr"/>
            <a:lstStyle/>
            <a:p>
              <a:pPr marL="233363" indent="-233363" eaLnBrk="0" fontAlgn="auto" hangingPunct="0">
                <a:spcBef>
                  <a:spcPts val="0"/>
                </a:spcBef>
                <a:spcAft>
                  <a:spcPts val="0"/>
                </a:spcAft>
                <a:buFontTx/>
                <a:buBlip>
                  <a:blip r:embed="rId4"/>
                </a:buBlip>
                <a:defRPr/>
              </a:pPr>
              <a:r>
                <a:rPr lang="zh-CN" altLang="en-US" sz="2200" b="1" dirty="0">
                  <a:effectLst>
                    <a:outerShdw blurRad="38100" dist="38100" dir="2700000" algn="tl">
                      <a:srgbClr val="C0C0C0"/>
                    </a:outerShdw>
                  </a:effectLst>
                  <a:latin typeface="黑体" pitchFamily="2" charset="-122"/>
                  <a:ea typeface="黑体" pitchFamily="2" charset="-122"/>
                </a:rPr>
                <a:t>北京钢铁学院</a:t>
              </a:r>
            </a:p>
            <a:p>
              <a:pPr marL="233363" indent="-233363" eaLnBrk="0" fontAlgn="auto" hangingPunct="0">
                <a:spcBef>
                  <a:spcPts val="0"/>
                </a:spcBef>
                <a:spcAft>
                  <a:spcPts val="0"/>
                </a:spcAft>
                <a:defRPr/>
              </a:pPr>
              <a:r>
                <a:rPr lang="zh-CN" altLang="en-US" sz="1900" b="1" dirty="0">
                  <a:effectLst>
                    <a:outerShdw blurRad="38100" dist="38100" dir="2700000" algn="tl">
                      <a:srgbClr val="C0C0C0"/>
                    </a:outerShdw>
                  </a:effectLst>
                  <a:latin typeface="楷体_GB2312" pitchFamily="49" charset="-122"/>
                  <a:ea typeface="+mn-ea"/>
                </a:rPr>
                <a:t>  </a:t>
              </a:r>
              <a:r>
                <a:rPr lang="en-US" altLang="zh-CN" sz="1900" b="1" dirty="0">
                  <a:effectLst>
                    <a:outerShdw blurRad="38100" dist="38100" dir="2700000" algn="tl">
                      <a:srgbClr val="C0C0C0"/>
                    </a:outerShdw>
                  </a:effectLst>
                  <a:latin typeface="楷体_GB2312" pitchFamily="49" charset="-122"/>
                  <a:ea typeface="+mn-ea"/>
                </a:rPr>
                <a:t>1960</a:t>
              </a:r>
              <a:r>
                <a:rPr lang="zh-CN" altLang="en-US" sz="1900" b="1" dirty="0">
                  <a:effectLst>
                    <a:outerShdw blurRad="38100" dist="38100" dir="2700000" algn="tl">
                      <a:srgbClr val="C0C0C0"/>
                    </a:outerShdw>
                  </a:effectLst>
                  <a:latin typeface="楷体_GB2312" pitchFamily="49" charset="-122"/>
                  <a:ea typeface="+mn-ea"/>
                </a:rPr>
                <a:t>年，更名为北京钢铁学院</a:t>
              </a:r>
              <a:br>
                <a:rPr lang="zh-CN" altLang="en-US" sz="1900" b="1" dirty="0">
                  <a:effectLst>
                    <a:outerShdw blurRad="38100" dist="38100" dir="2700000" algn="tl">
                      <a:srgbClr val="C0C0C0"/>
                    </a:outerShdw>
                  </a:effectLst>
                  <a:latin typeface="楷体_GB2312" pitchFamily="49" charset="-122"/>
                  <a:ea typeface="+mn-ea"/>
                </a:rPr>
              </a:br>
              <a:r>
                <a:rPr lang="zh-CN" altLang="en-US" sz="1900" b="1" dirty="0">
                  <a:effectLst>
                    <a:outerShdw blurRad="38100" dist="38100" dir="2700000" algn="tl">
                      <a:srgbClr val="C0C0C0"/>
                    </a:outerShdw>
                  </a:effectLst>
                  <a:latin typeface="楷体_GB2312" pitchFamily="49" charset="-122"/>
                  <a:ea typeface="+mn-ea"/>
                </a:rPr>
                <a:t>        同年被批准为全国重点院校</a:t>
              </a:r>
            </a:p>
            <a:p>
              <a:pPr marL="233363" indent="-233363" eaLnBrk="0" fontAlgn="auto" hangingPunct="0">
                <a:spcBef>
                  <a:spcPts val="0"/>
                </a:spcBef>
                <a:spcAft>
                  <a:spcPts val="0"/>
                </a:spcAft>
                <a:defRPr/>
              </a:pPr>
              <a:r>
                <a:rPr lang="zh-CN" altLang="en-US" sz="1600" b="1" dirty="0">
                  <a:latin typeface="+mn-lt"/>
                  <a:ea typeface="+mn-ea"/>
                </a:rPr>
                <a:t>      </a:t>
              </a:r>
              <a:r>
                <a:rPr lang="en-US" altLang="zh-CN" sz="1900" b="1" dirty="0">
                  <a:effectLst>
                    <a:outerShdw blurRad="38100" dist="38100" dir="2700000" algn="tl">
                      <a:srgbClr val="C0C0C0"/>
                    </a:outerShdw>
                  </a:effectLst>
                  <a:latin typeface="楷体_GB2312" pitchFamily="49" charset="-122"/>
                  <a:ea typeface="+mn-ea"/>
                </a:rPr>
                <a:t>1984</a:t>
              </a:r>
              <a:r>
                <a:rPr lang="zh-CN" altLang="en-US" sz="1900" b="1" dirty="0">
                  <a:effectLst>
                    <a:outerShdw blurRad="38100" dist="38100" dir="2700000" algn="tl">
                      <a:srgbClr val="C0C0C0"/>
                    </a:outerShdw>
                  </a:effectLst>
                  <a:latin typeface="楷体_GB2312" pitchFamily="49" charset="-122"/>
                  <a:ea typeface="+mn-ea"/>
                </a:rPr>
                <a:t>年，首批试办研究生院</a:t>
              </a:r>
            </a:p>
          </p:txBody>
        </p:sp>
      </p:grpSp>
      <p:grpSp>
        <p:nvGrpSpPr>
          <p:cNvPr id="3" name="Group 109"/>
          <p:cNvGrpSpPr>
            <a:grpSpLocks/>
          </p:cNvGrpSpPr>
          <p:nvPr/>
        </p:nvGrpSpPr>
        <p:grpSpPr bwMode="auto">
          <a:xfrm>
            <a:off x="1258888" y="4940300"/>
            <a:ext cx="7762875" cy="1584325"/>
            <a:chOff x="793" y="3112"/>
            <a:chExt cx="4890" cy="998"/>
          </a:xfrm>
        </p:grpSpPr>
        <p:pic>
          <p:nvPicPr>
            <p:cNvPr id="8207" name="Picture 29" descr="3-00663_box_blu"/>
            <p:cNvPicPr>
              <a:picLocks noChangeAspect="1" noChangeArrowheads="1"/>
            </p:cNvPicPr>
            <p:nvPr/>
          </p:nvPicPr>
          <p:blipFill>
            <a:blip r:embed="rId5" cstate="print">
              <a:lum bright="24000"/>
            </a:blip>
            <a:srcRect/>
            <a:stretch>
              <a:fillRect/>
            </a:stretch>
          </p:blipFill>
          <p:spPr bwMode="auto">
            <a:xfrm>
              <a:off x="793" y="3112"/>
              <a:ext cx="4890" cy="998"/>
            </a:xfrm>
            <a:prstGeom prst="rect">
              <a:avLst/>
            </a:prstGeom>
            <a:noFill/>
            <a:ln w="9525">
              <a:noFill/>
              <a:miter lim="800000"/>
              <a:headEnd/>
              <a:tailEnd/>
            </a:ln>
          </p:spPr>
        </p:pic>
        <p:sp>
          <p:nvSpPr>
            <p:cNvPr id="1191966" name="Rectangle 30"/>
            <p:cNvSpPr>
              <a:spLocks noChangeArrowheads="1"/>
            </p:cNvSpPr>
            <p:nvPr/>
          </p:nvSpPr>
          <p:spPr bwMode="auto">
            <a:xfrm>
              <a:off x="1924" y="3150"/>
              <a:ext cx="3521" cy="900"/>
            </a:xfrm>
            <a:prstGeom prst="rect">
              <a:avLst/>
            </a:prstGeom>
            <a:noFill/>
            <a:ln w="19050" algn="ctr">
              <a:noFill/>
              <a:miter lim="800000"/>
              <a:headEnd/>
              <a:tailEnd/>
            </a:ln>
            <a:effectLst>
              <a:prstShdw prst="shdw17" dist="17961" dir="2700000">
                <a:schemeClr val="tx2">
                  <a:gamma/>
                  <a:shade val="60000"/>
                  <a:invGamma/>
                </a:schemeClr>
              </a:prstShdw>
            </a:effectLst>
          </p:spPr>
          <p:txBody>
            <a:bodyPr tIns="0" bIns="0" anchor="ctr"/>
            <a:lstStyle/>
            <a:p>
              <a:pPr marL="233363" indent="-233363" eaLnBrk="0" hangingPunct="0">
                <a:buFontTx/>
                <a:buBlip>
                  <a:blip r:embed="rId4"/>
                </a:buBlip>
              </a:pPr>
              <a:r>
                <a:rPr lang="zh-CN" altLang="en-US" sz="2200" b="1">
                  <a:effectLst>
                    <a:outerShdw blurRad="38100" dist="38100" dir="2700000" algn="tl">
                      <a:srgbClr val="C0C0C0"/>
                    </a:outerShdw>
                  </a:effectLst>
                  <a:latin typeface="黑体" pitchFamily="2" charset="-122"/>
                  <a:ea typeface="黑体" pitchFamily="2" charset="-122"/>
                </a:rPr>
                <a:t>北京科技大学</a:t>
              </a:r>
            </a:p>
            <a:p>
              <a:pPr marL="233363" indent="-233363" eaLnBrk="0" hangingPunct="0"/>
              <a:r>
                <a:rPr lang="zh-CN" altLang="en-US" sz="1900" b="1">
                  <a:effectLst>
                    <a:outerShdw blurRad="38100" dist="38100" dir="2700000" algn="tl">
                      <a:srgbClr val="C0C0C0"/>
                    </a:outerShdw>
                  </a:effectLst>
                  <a:latin typeface="楷体_GB2312" pitchFamily="49" charset="-122"/>
                </a:rPr>
                <a:t>  </a:t>
              </a:r>
              <a:r>
                <a:rPr lang="en-US" altLang="zh-CN" b="1">
                  <a:effectLst>
                    <a:outerShdw blurRad="38100" dist="38100" dir="2700000" algn="tl">
                      <a:srgbClr val="C0C0C0"/>
                    </a:outerShdw>
                  </a:effectLst>
                  <a:latin typeface="楷体_GB2312" pitchFamily="49" charset="-122"/>
                </a:rPr>
                <a:t>1988</a:t>
              </a:r>
              <a:r>
                <a:rPr lang="zh-CN" altLang="en-US" b="1">
                  <a:effectLst>
                    <a:outerShdw blurRad="38100" dist="38100" dir="2700000" algn="tl">
                      <a:srgbClr val="C0C0C0"/>
                    </a:outerShdw>
                  </a:effectLst>
                  <a:latin typeface="楷体_GB2312" pitchFamily="49" charset="-122"/>
                </a:rPr>
                <a:t>年，更名为北京科技大学  </a:t>
              </a:r>
            </a:p>
            <a:p>
              <a:pPr marL="233363" indent="-233363" eaLnBrk="0" hangingPunct="0"/>
              <a:r>
                <a:rPr lang="zh-CN" altLang="en-US" b="1">
                  <a:effectLst>
                    <a:outerShdw blurRad="38100" dist="38100" dir="2700000" algn="tl">
                      <a:srgbClr val="C0C0C0"/>
                    </a:outerShdw>
                  </a:effectLst>
                  <a:latin typeface="楷体_GB2312" pitchFamily="49" charset="-122"/>
                </a:rPr>
                <a:t>  </a:t>
              </a:r>
              <a:r>
                <a:rPr lang="en-US" altLang="zh-CN" b="1">
                  <a:effectLst>
                    <a:outerShdw blurRad="38100" dist="38100" dir="2700000" algn="tl">
                      <a:srgbClr val="C0C0C0"/>
                    </a:outerShdw>
                  </a:effectLst>
                  <a:latin typeface="楷体_GB2312" pitchFamily="49" charset="-122"/>
                </a:rPr>
                <a:t>1997</a:t>
              </a:r>
              <a:r>
                <a:rPr lang="zh-CN" altLang="en-US" b="1">
                  <a:effectLst>
                    <a:outerShdw blurRad="38100" dist="38100" dir="2700000" algn="tl">
                      <a:srgbClr val="C0C0C0"/>
                    </a:outerShdw>
                  </a:effectLst>
                  <a:latin typeface="楷体_GB2312" pitchFamily="49" charset="-122"/>
                </a:rPr>
                <a:t>年，首批进入</a:t>
              </a:r>
              <a:r>
                <a:rPr lang="zh-CN" altLang="en-US" b="1">
                  <a:effectLst>
                    <a:outerShdw blurRad="38100" dist="38100" dir="2700000" algn="tl">
                      <a:srgbClr val="C0C0C0"/>
                    </a:outerShdw>
                  </a:effectLst>
                  <a:latin typeface="Calibri" pitchFamily="34" charset="0"/>
                </a:rPr>
                <a:t>“</a:t>
              </a:r>
              <a:r>
                <a:rPr lang="en-US" altLang="zh-CN" b="1">
                  <a:effectLst>
                    <a:outerShdw blurRad="38100" dist="38100" dir="2700000" algn="tl">
                      <a:srgbClr val="C0C0C0"/>
                    </a:outerShdw>
                  </a:effectLst>
                  <a:latin typeface="楷体_GB2312" pitchFamily="49" charset="-122"/>
                </a:rPr>
                <a:t>211</a:t>
              </a:r>
              <a:r>
                <a:rPr lang="zh-CN" altLang="en-US" b="1">
                  <a:effectLst>
                    <a:outerShdw blurRad="38100" dist="38100" dir="2700000" algn="tl">
                      <a:srgbClr val="C0C0C0"/>
                    </a:outerShdw>
                  </a:effectLst>
                  <a:latin typeface="楷体_GB2312" pitchFamily="49" charset="-122"/>
                </a:rPr>
                <a:t>工程</a:t>
              </a:r>
              <a:r>
                <a:rPr lang="zh-CN" altLang="en-US" b="1">
                  <a:effectLst>
                    <a:outerShdw blurRad="38100" dist="38100" dir="2700000" algn="tl">
                      <a:srgbClr val="C0C0C0"/>
                    </a:outerShdw>
                  </a:effectLst>
                  <a:latin typeface="Calibri" pitchFamily="34" charset="0"/>
                </a:rPr>
                <a:t>”</a:t>
              </a:r>
              <a:r>
                <a:rPr lang="zh-CN" altLang="en-US" b="1">
                  <a:effectLst>
                    <a:outerShdw blurRad="38100" dist="38100" dir="2700000" algn="tl">
                      <a:srgbClr val="C0C0C0"/>
                    </a:outerShdw>
                  </a:effectLst>
                  <a:latin typeface="楷体_GB2312" pitchFamily="49" charset="-122"/>
                </a:rPr>
                <a:t>重点建设院校</a:t>
              </a:r>
            </a:p>
            <a:p>
              <a:pPr marL="233363" indent="-233363" eaLnBrk="0" hangingPunct="0"/>
              <a:r>
                <a:rPr lang="zh-CN" altLang="en-US" b="1">
                  <a:effectLst>
                    <a:outerShdw blurRad="38100" dist="38100" dir="2700000" algn="tl">
                      <a:srgbClr val="C0C0C0"/>
                    </a:outerShdw>
                  </a:effectLst>
                  <a:latin typeface="楷体_GB2312" pitchFamily="49" charset="-122"/>
                </a:rPr>
                <a:t>  </a:t>
              </a:r>
              <a:r>
                <a:rPr lang="en-US" altLang="zh-CN" b="1">
                  <a:effectLst>
                    <a:outerShdw blurRad="38100" dist="38100" dir="2700000" algn="tl">
                      <a:srgbClr val="C0C0C0"/>
                    </a:outerShdw>
                  </a:effectLst>
                  <a:latin typeface="楷体_GB2312" pitchFamily="49" charset="-122"/>
                </a:rPr>
                <a:t>1998</a:t>
              </a:r>
              <a:r>
                <a:rPr lang="zh-CN" altLang="en-US" b="1">
                  <a:effectLst>
                    <a:outerShdw blurRad="38100" dist="38100" dir="2700000" algn="tl">
                      <a:srgbClr val="C0C0C0"/>
                    </a:outerShdw>
                  </a:effectLst>
                  <a:latin typeface="楷体_GB2312" pitchFamily="49" charset="-122"/>
                </a:rPr>
                <a:t>年，成为教育部直属高校  </a:t>
              </a:r>
            </a:p>
            <a:p>
              <a:pPr marL="233363" indent="-233363" eaLnBrk="0" hangingPunct="0"/>
              <a:r>
                <a:rPr lang="en-US" altLang="zh-CN" b="1">
                  <a:effectLst>
                    <a:outerShdw blurRad="38100" dist="38100" dir="2700000" algn="tl">
                      <a:srgbClr val="C0C0C0"/>
                    </a:outerShdw>
                  </a:effectLst>
                  <a:latin typeface="楷体_GB2312" pitchFamily="49" charset="-122"/>
                </a:rPr>
                <a:t>  </a:t>
              </a:r>
              <a:r>
                <a:rPr lang="en-US" altLang="en-US" b="1">
                  <a:effectLst>
                    <a:outerShdw blurRad="38100" dist="38100" dir="2700000" algn="tl">
                      <a:srgbClr val="C0C0C0"/>
                    </a:outerShdw>
                  </a:effectLst>
                  <a:latin typeface="楷体_GB2312" pitchFamily="49" charset="-122"/>
                </a:rPr>
                <a:t>2006</a:t>
              </a:r>
              <a:r>
                <a:rPr lang="zh-CN" altLang="en-US" b="1">
                  <a:effectLst>
                    <a:outerShdw blurRad="38100" dist="38100" dir="2700000" algn="tl">
                      <a:srgbClr val="C0C0C0"/>
                    </a:outerShdw>
                  </a:effectLst>
                  <a:latin typeface="楷体_GB2312" pitchFamily="49" charset="-122"/>
                </a:rPr>
                <a:t>年，成为</a:t>
              </a:r>
              <a:r>
                <a:rPr lang="en-US" altLang="zh-CN" b="1">
                  <a:effectLst>
                    <a:outerShdw blurRad="38100" dist="38100" dir="2700000" algn="tl">
                      <a:srgbClr val="C0C0C0"/>
                    </a:outerShdw>
                  </a:effectLst>
                  <a:latin typeface="Calibri" pitchFamily="34" charset="0"/>
                </a:rPr>
                <a:t>“</a:t>
              </a:r>
              <a:r>
                <a:rPr lang="zh-CN" altLang="en-US" b="1">
                  <a:effectLst>
                    <a:outerShdw blurRad="38100" dist="38100" dir="2700000" algn="tl">
                      <a:srgbClr val="C0C0C0"/>
                    </a:outerShdw>
                  </a:effectLst>
                  <a:latin typeface="楷体_GB2312" pitchFamily="49" charset="-122"/>
                </a:rPr>
                <a:t> </a:t>
              </a:r>
              <a:r>
                <a:rPr lang="en-US" altLang="zh-CN" b="1">
                  <a:effectLst>
                    <a:outerShdw blurRad="38100" dist="38100" dir="2700000" algn="tl">
                      <a:srgbClr val="C0C0C0"/>
                    </a:outerShdw>
                  </a:effectLst>
                  <a:latin typeface="楷体_GB2312" pitchFamily="49" charset="-122"/>
                </a:rPr>
                <a:t>985</a:t>
              </a:r>
              <a:r>
                <a:rPr lang="en-US" altLang="en-US" b="1">
                  <a:effectLst>
                    <a:outerShdw blurRad="38100" dist="38100" dir="2700000" algn="tl">
                      <a:srgbClr val="C0C0C0"/>
                    </a:outerShdw>
                  </a:effectLst>
                  <a:latin typeface="楷体_GB2312" pitchFamily="49" charset="-122"/>
                </a:rPr>
                <a:t>优势学科创新平台</a:t>
              </a:r>
              <a:r>
                <a:rPr lang="en-US" altLang="en-US" b="1">
                  <a:effectLst>
                    <a:outerShdw blurRad="38100" dist="38100" dir="2700000" algn="tl">
                      <a:srgbClr val="C0C0C0"/>
                    </a:outerShdw>
                  </a:effectLst>
                  <a:latin typeface="Calibri" pitchFamily="34" charset="0"/>
                </a:rPr>
                <a:t>”</a:t>
              </a:r>
              <a:r>
                <a:rPr lang="zh-CN" altLang="en-US" b="1">
                  <a:effectLst>
                    <a:outerShdw blurRad="38100" dist="38100" dir="2700000" algn="tl">
                      <a:srgbClr val="C0C0C0"/>
                    </a:outerShdw>
                  </a:effectLst>
                  <a:latin typeface="Calibri" pitchFamily="34" charset="0"/>
                </a:rPr>
                <a:t>试点高校</a:t>
              </a:r>
            </a:p>
          </p:txBody>
        </p:sp>
      </p:grpSp>
      <p:grpSp>
        <p:nvGrpSpPr>
          <p:cNvPr id="4" name="Group 33"/>
          <p:cNvGrpSpPr>
            <a:grpSpLocks/>
          </p:cNvGrpSpPr>
          <p:nvPr/>
        </p:nvGrpSpPr>
        <p:grpSpPr bwMode="auto">
          <a:xfrm>
            <a:off x="683568" y="980728"/>
            <a:ext cx="3600450" cy="593725"/>
            <a:chOff x="612" y="799"/>
            <a:chExt cx="2268" cy="374"/>
          </a:xfrm>
        </p:grpSpPr>
        <p:sp>
          <p:nvSpPr>
            <p:cNvPr id="1191970" name="AutoShape 34"/>
            <p:cNvSpPr>
              <a:spLocks noChangeArrowheads="1"/>
            </p:cNvSpPr>
            <p:nvPr/>
          </p:nvSpPr>
          <p:spPr bwMode="auto">
            <a:xfrm>
              <a:off x="696" y="799"/>
              <a:ext cx="2184" cy="374"/>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eaLnBrk="0" fontAlgn="auto" hangingPunct="0">
                <a:spcBef>
                  <a:spcPct val="20000"/>
                </a:spcBef>
                <a:spcAft>
                  <a:spcPts val="0"/>
                </a:spcAft>
                <a:buFont typeface="Arial" charset="0"/>
                <a:buNone/>
                <a:defRPr/>
              </a:pPr>
              <a:r>
                <a:rPr lang="zh-CN" altLang="en-US" sz="2800" dirty="0">
                  <a:effectLst>
                    <a:outerShdw blurRad="38100" dist="38100" dir="2700000" algn="tl">
                      <a:srgbClr val="C0C0C0"/>
                    </a:outerShdw>
                  </a:effectLst>
                  <a:latin typeface="Arial" charset="0"/>
                  <a:ea typeface="华文行楷" pitchFamily="2" charset="-122"/>
                </a:rPr>
                <a:t>历史沿革</a:t>
              </a:r>
            </a:p>
          </p:txBody>
        </p:sp>
        <p:sp>
          <p:nvSpPr>
            <p:cNvPr id="1191971" name="AutoShape 35"/>
            <p:cNvSpPr>
              <a:spLocks noChangeArrowheads="1"/>
            </p:cNvSpPr>
            <p:nvPr/>
          </p:nvSpPr>
          <p:spPr bwMode="auto">
            <a:xfrm>
              <a:off x="612" y="870"/>
              <a:ext cx="235" cy="231"/>
            </a:xfrm>
            <a:prstGeom prst="roundRect">
              <a:avLst>
                <a:gd name="adj" fmla="val 0"/>
              </a:avLst>
            </a:prstGeom>
            <a:solidFill>
              <a:schemeClr val="bg1"/>
            </a:solidFill>
            <a:ln w="9525" algn="ctr">
              <a:noFill/>
              <a:round/>
              <a:headEnd/>
              <a:tailEnd/>
            </a:ln>
            <a:effectLst>
              <a:outerShdw dist="35921" dir="2700000" algn="ctr" rotWithShape="0">
                <a:schemeClr val="tx1">
                  <a:alpha val="50000"/>
                </a:schemeClr>
              </a:outerShdw>
            </a:effectLst>
          </p:spPr>
          <p:txBody>
            <a:bodyPr wrap="none" anchor="ctr"/>
            <a:lstStyle/>
            <a:p>
              <a:pPr algn="ctr" eaLnBrk="0" fontAlgn="auto" hangingPunct="0">
                <a:spcBef>
                  <a:spcPts val="0"/>
                </a:spcBef>
                <a:spcAft>
                  <a:spcPts val="0"/>
                </a:spcAft>
                <a:defRPr/>
              </a:pPr>
              <a:endParaRPr lang="zh-CN" altLang="zh-CN" sz="2800" b="1">
                <a:solidFill>
                  <a:srgbClr val="FF6600"/>
                </a:solidFill>
                <a:effectLst>
                  <a:outerShdw blurRad="38100" dist="38100" dir="2700000" algn="tl">
                    <a:srgbClr val="C0C0C0"/>
                  </a:outerShdw>
                </a:effectLst>
                <a:latin typeface="Calibri" pitchFamily="34" charset="0"/>
                <a:ea typeface="宋体" charset="-122"/>
                <a:sym typeface="Wingdings" pitchFamily="2" charset="2"/>
              </a:endParaRPr>
            </a:p>
          </p:txBody>
        </p:sp>
        <p:sp>
          <p:nvSpPr>
            <p:cNvPr id="8206" name="Freeform 36"/>
            <p:cNvSpPr>
              <a:spLocks/>
            </p:cNvSpPr>
            <p:nvPr/>
          </p:nvSpPr>
          <p:spPr bwMode="auto">
            <a:xfrm>
              <a:off x="627" y="805"/>
              <a:ext cx="303" cy="266"/>
            </a:xfrm>
            <a:custGeom>
              <a:avLst/>
              <a:gdLst>
                <a:gd name="T0" fmla="*/ 0 w 610"/>
                <a:gd name="T1" fmla="*/ 0 h 609"/>
                <a:gd name="T2" fmla="*/ 0 w 610"/>
                <a:gd name="T3" fmla="*/ 0 h 609"/>
                <a:gd name="T4" fmla="*/ 0 w 610"/>
                <a:gd name="T5" fmla="*/ 0 h 609"/>
                <a:gd name="T6" fmla="*/ 0 w 610"/>
                <a:gd name="T7" fmla="*/ 0 h 609"/>
                <a:gd name="T8" fmla="*/ 0 w 610"/>
                <a:gd name="T9" fmla="*/ 0 h 609"/>
                <a:gd name="T10" fmla="*/ 0 w 610"/>
                <a:gd name="T11" fmla="*/ 0 h 609"/>
                <a:gd name="T12" fmla="*/ 0 w 610"/>
                <a:gd name="T13" fmla="*/ 0 h 609"/>
                <a:gd name="T14" fmla="*/ 0 w 610"/>
                <a:gd name="T15" fmla="*/ 0 h 609"/>
                <a:gd name="T16" fmla="*/ 0 w 610"/>
                <a:gd name="T17" fmla="*/ 0 h 609"/>
                <a:gd name="T18" fmla="*/ 0 w 610"/>
                <a:gd name="T19" fmla="*/ 0 h 609"/>
                <a:gd name="T20" fmla="*/ 0 w 610"/>
                <a:gd name="T21" fmla="*/ 0 h 609"/>
                <a:gd name="T22" fmla="*/ 0 w 610"/>
                <a:gd name="T23" fmla="*/ 0 h 609"/>
                <a:gd name="T24" fmla="*/ 0 w 610"/>
                <a:gd name="T25" fmla="*/ 0 h 609"/>
                <a:gd name="T26" fmla="*/ 0 w 610"/>
                <a:gd name="T27" fmla="*/ 0 h 609"/>
                <a:gd name="T28" fmla="*/ 0 w 610"/>
                <a:gd name="T29" fmla="*/ 0 h 609"/>
                <a:gd name="T30" fmla="*/ 0 w 610"/>
                <a:gd name="T31" fmla="*/ 0 h 609"/>
                <a:gd name="T32" fmla="*/ 0 w 610"/>
                <a:gd name="T33" fmla="*/ 0 h 609"/>
                <a:gd name="T34" fmla="*/ 0 w 610"/>
                <a:gd name="T35" fmla="*/ 0 h 609"/>
                <a:gd name="T36" fmla="*/ 0 w 610"/>
                <a:gd name="T37" fmla="*/ 0 h 609"/>
                <a:gd name="T38" fmla="*/ 0 w 610"/>
                <a:gd name="T39" fmla="*/ 0 h 609"/>
                <a:gd name="T40" fmla="*/ 0 w 610"/>
                <a:gd name="T41" fmla="*/ 0 h 609"/>
                <a:gd name="T42" fmla="*/ 0 w 610"/>
                <a:gd name="T43" fmla="*/ 0 h 609"/>
                <a:gd name="T44" fmla="*/ 0 w 610"/>
                <a:gd name="T45" fmla="*/ 0 h 609"/>
                <a:gd name="T46" fmla="*/ 0 w 610"/>
                <a:gd name="T47" fmla="*/ 0 h 609"/>
                <a:gd name="T48" fmla="*/ 0 w 610"/>
                <a:gd name="T49" fmla="*/ 0 h 609"/>
                <a:gd name="T50" fmla="*/ 0 w 610"/>
                <a:gd name="T51" fmla="*/ 0 h 609"/>
                <a:gd name="T52" fmla="*/ 0 w 610"/>
                <a:gd name="T53" fmla="*/ 0 h 609"/>
                <a:gd name="T54" fmla="*/ 0 w 610"/>
                <a:gd name="T55" fmla="*/ 0 h 609"/>
                <a:gd name="T56" fmla="*/ 0 w 610"/>
                <a:gd name="T57" fmla="*/ 0 h 609"/>
                <a:gd name="T58" fmla="*/ 0 w 610"/>
                <a:gd name="T59" fmla="*/ 0 h 609"/>
                <a:gd name="T60" fmla="*/ 0 w 610"/>
                <a:gd name="T61" fmla="*/ 0 h 609"/>
                <a:gd name="T62" fmla="*/ 0 w 610"/>
                <a:gd name="T63" fmla="*/ 0 h 609"/>
                <a:gd name="T64" fmla="*/ 0 w 610"/>
                <a:gd name="T65" fmla="*/ 0 h 609"/>
                <a:gd name="T66" fmla="*/ 0 w 610"/>
                <a:gd name="T67" fmla="*/ 0 h 609"/>
                <a:gd name="T68" fmla="*/ 0 w 610"/>
                <a:gd name="T69" fmla="*/ 0 h 609"/>
                <a:gd name="T70" fmla="*/ 0 w 610"/>
                <a:gd name="T71" fmla="*/ 0 h 609"/>
                <a:gd name="T72" fmla="*/ 0 w 610"/>
                <a:gd name="T73" fmla="*/ 0 h 60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10"/>
                <a:gd name="T112" fmla="*/ 0 h 609"/>
                <a:gd name="T113" fmla="*/ 610 w 610"/>
                <a:gd name="T114" fmla="*/ 609 h 60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10" h="609">
                  <a:moveTo>
                    <a:pt x="88" y="470"/>
                  </a:moveTo>
                  <a:lnTo>
                    <a:pt x="90" y="472"/>
                  </a:lnTo>
                  <a:lnTo>
                    <a:pt x="96" y="476"/>
                  </a:lnTo>
                  <a:lnTo>
                    <a:pt x="105" y="481"/>
                  </a:lnTo>
                  <a:lnTo>
                    <a:pt x="116" y="487"/>
                  </a:lnTo>
                  <a:lnTo>
                    <a:pt x="126" y="497"/>
                  </a:lnTo>
                  <a:lnTo>
                    <a:pt x="138" y="509"/>
                  </a:lnTo>
                  <a:lnTo>
                    <a:pt x="150" y="520"/>
                  </a:lnTo>
                  <a:lnTo>
                    <a:pt x="159" y="535"/>
                  </a:lnTo>
                  <a:lnTo>
                    <a:pt x="168" y="551"/>
                  </a:lnTo>
                  <a:lnTo>
                    <a:pt x="176" y="564"/>
                  </a:lnTo>
                  <a:lnTo>
                    <a:pt x="183" y="576"/>
                  </a:lnTo>
                  <a:lnTo>
                    <a:pt x="189" y="586"/>
                  </a:lnTo>
                  <a:lnTo>
                    <a:pt x="193" y="596"/>
                  </a:lnTo>
                  <a:lnTo>
                    <a:pt x="197" y="601"/>
                  </a:lnTo>
                  <a:lnTo>
                    <a:pt x="200" y="606"/>
                  </a:lnTo>
                  <a:lnTo>
                    <a:pt x="200" y="608"/>
                  </a:lnTo>
                  <a:lnTo>
                    <a:pt x="203" y="601"/>
                  </a:lnTo>
                  <a:lnTo>
                    <a:pt x="206" y="582"/>
                  </a:lnTo>
                  <a:lnTo>
                    <a:pt x="214" y="553"/>
                  </a:lnTo>
                  <a:lnTo>
                    <a:pt x="226" y="519"/>
                  </a:lnTo>
                  <a:lnTo>
                    <a:pt x="239" y="478"/>
                  </a:lnTo>
                  <a:lnTo>
                    <a:pt x="255" y="435"/>
                  </a:lnTo>
                  <a:lnTo>
                    <a:pt x="274" y="391"/>
                  </a:lnTo>
                  <a:lnTo>
                    <a:pt x="296" y="348"/>
                  </a:lnTo>
                  <a:lnTo>
                    <a:pt x="337" y="276"/>
                  </a:lnTo>
                  <a:lnTo>
                    <a:pt x="378" y="217"/>
                  </a:lnTo>
                  <a:lnTo>
                    <a:pt x="416" y="168"/>
                  </a:lnTo>
                  <a:lnTo>
                    <a:pt x="450" y="130"/>
                  </a:lnTo>
                  <a:lnTo>
                    <a:pt x="481" y="101"/>
                  </a:lnTo>
                  <a:lnTo>
                    <a:pt x="504" y="80"/>
                  </a:lnTo>
                  <a:lnTo>
                    <a:pt x="523" y="65"/>
                  </a:lnTo>
                  <a:lnTo>
                    <a:pt x="533" y="59"/>
                  </a:lnTo>
                  <a:lnTo>
                    <a:pt x="537" y="56"/>
                  </a:lnTo>
                  <a:lnTo>
                    <a:pt x="545" y="51"/>
                  </a:lnTo>
                  <a:lnTo>
                    <a:pt x="557" y="43"/>
                  </a:lnTo>
                  <a:lnTo>
                    <a:pt x="570" y="34"/>
                  </a:lnTo>
                  <a:lnTo>
                    <a:pt x="583" y="23"/>
                  </a:lnTo>
                  <a:lnTo>
                    <a:pt x="595" y="15"/>
                  </a:lnTo>
                  <a:lnTo>
                    <a:pt x="605" y="7"/>
                  </a:lnTo>
                  <a:lnTo>
                    <a:pt x="609" y="3"/>
                  </a:lnTo>
                  <a:lnTo>
                    <a:pt x="602" y="0"/>
                  </a:lnTo>
                  <a:lnTo>
                    <a:pt x="577" y="7"/>
                  </a:lnTo>
                  <a:lnTo>
                    <a:pt x="540" y="27"/>
                  </a:lnTo>
                  <a:lnTo>
                    <a:pt x="491" y="56"/>
                  </a:lnTo>
                  <a:lnTo>
                    <a:pt x="437" y="94"/>
                  </a:lnTo>
                  <a:lnTo>
                    <a:pt x="382" y="141"/>
                  </a:lnTo>
                  <a:lnTo>
                    <a:pt x="328" y="193"/>
                  </a:lnTo>
                  <a:lnTo>
                    <a:pt x="279" y="253"/>
                  </a:lnTo>
                  <a:lnTo>
                    <a:pt x="268" y="266"/>
                  </a:lnTo>
                  <a:lnTo>
                    <a:pt x="254" y="287"/>
                  </a:lnTo>
                  <a:lnTo>
                    <a:pt x="237" y="311"/>
                  </a:lnTo>
                  <a:lnTo>
                    <a:pt x="218" y="337"/>
                  </a:lnTo>
                  <a:lnTo>
                    <a:pt x="201" y="362"/>
                  </a:lnTo>
                  <a:lnTo>
                    <a:pt x="187" y="382"/>
                  </a:lnTo>
                  <a:lnTo>
                    <a:pt x="177" y="396"/>
                  </a:lnTo>
                  <a:lnTo>
                    <a:pt x="174" y="403"/>
                  </a:lnTo>
                  <a:lnTo>
                    <a:pt x="170" y="399"/>
                  </a:lnTo>
                  <a:lnTo>
                    <a:pt x="160" y="390"/>
                  </a:lnTo>
                  <a:lnTo>
                    <a:pt x="147" y="378"/>
                  </a:lnTo>
                  <a:lnTo>
                    <a:pt x="130" y="365"/>
                  </a:lnTo>
                  <a:lnTo>
                    <a:pt x="112" y="353"/>
                  </a:lnTo>
                  <a:lnTo>
                    <a:pt x="93" y="344"/>
                  </a:lnTo>
                  <a:lnTo>
                    <a:pt x="75" y="340"/>
                  </a:lnTo>
                  <a:lnTo>
                    <a:pt x="58" y="345"/>
                  </a:lnTo>
                  <a:lnTo>
                    <a:pt x="43" y="356"/>
                  </a:lnTo>
                  <a:lnTo>
                    <a:pt x="31" y="369"/>
                  </a:lnTo>
                  <a:lnTo>
                    <a:pt x="21" y="383"/>
                  </a:lnTo>
                  <a:lnTo>
                    <a:pt x="13" y="398"/>
                  </a:lnTo>
                  <a:lnTo>
                    <a:pt x="7" y="411"/>
                  </a:lnTo>
                  <a:lnTo>
                    <a:pt x="3" y="423"/>
                  </a:lnTo>
                  <a:lnTo>
                    <a:pt x="1" y="431"/>
                  </a:lnTo>
                  <a:lnTo>
                    <a:pt x="0" y="433"/>
                  </a:lnTo>
                  <a:lnTo>
                    <a:pt x="88" y="470"/>
                  </a:lnTo>
                </a:path>
              </a:pathLst>
            </a:custGeom>
            <a:solidFill>
              <a:srgbClr val="FF3300"/>
            </a:solidFill>
            <a:ln w="9525" cap="rnd">
              <a:noFill/>
              <a:round/>
              <a:headEnd/>
              <a:tailEnd/>
            </a:ln>
          </p:spPr>
          <p:txBody>
            <a:bodyPr/>
            <a:lstStyle/>
            <a:p>
              <a:endParaRPr lang="zh-CN" altLang="en-US"/>
            </a:p>
          </p:txBody>
        </p:sp>
      </p:grpSp>
      <p:pic>
        <p:nvPicPr>
          <p:cNvPr id="1191941" name="Picture 5" descr="3-00663_box_orange_faded"/>
          <p:cNvPicPr>
            <a:picLocks noChangeAspect="1" noChangeArrowheads="1"/>
          </p:cNvPicPr>
          <p:nvPr/>
        </p:nvPicPr>
        <p:blipFill>
          <a:blip r:embed="rId6" cstate="print">
            <a:lum bright="24000" contrast="12000"/>
            <a:grayscl/>
          </a:blip>
          <a:srcRect/>
          <a:stretch>
            <a:fillRect/>
          </a:stretch>
        </p:blipFill>
        <p:spPr bwMode="auto">
          <a:xfrm>
            <a:off x="1419225" y="1928813"/>
            <a:ext cx="6457950" cy="1439862"/>
          </a:xfrm>
          <a:prstGeom prst="rect">
            <a:avLst/>
          </a:prstGeom>
          <a:noFill/>
          <a:ln w="9525">
            <a:noFill/>
            <a:miter lim="800000"/>
            <a:headEnd/>
            <a:tailEnd/>
          </a:ln>
        </p:spPr>
      </p:pic>
      <p:sp>
        <p:nvSpPr>
          <p:cNvPr id="1191942" name="Rectangle 6"/>
          <p:cNvSpPr>
            <a:spLocks noChangeArrowheads="1"/>
          </p:cNvSpPr>
          <p:nvPr/>
        </p:nvSpPr>
        <p:spPr bwMode="auto">
          <a:xfrm>
            <a:off x="3108325" y="2073275"/>
            <a:ext cx="5392738" cy="1079500"/>
          </a:xfrm>
          <a:prstGeom prst="rect">
            <a:avLst/>
          </a:prstGeom>
          <a:noFill/>
          <a:ln w="19050" algn="ctr">
            <a:noFill/>
            <a:miter lim="800000"/>
            <a:headEnd/>
            <a:tailEnd/>
          </a:ln>
          <a:effectLst>
            <a:prstShdw prst="shdw17" dist="17961" dir="2700000">
              <a:schemeClr val="tx2">
                <a:gamma/>
                <a:shade val="60000"/>
                <a:invGamma/>
              </a:schemeClr>
            </a:prstShdw>
          </a:effectLst>
        </p:spPr>
        <p:txBody>
          <a:bodyPr lIns="0" tIns="0" rIns="0" bIns="0" anchor="ctr"/>
          <a:lstStyle/>
          <a:p>
            <a:pPr marL="233363" indent="-233363" eaLnBrk="0" fontAlgn="auto" hangingPunct="0">
              <a:lnSpc>
                <a:spcPct val="85000"/>
              </a:lnSpc>
              <a:spcBef>
                <a:spcPts val="0"/>
              </a:spcBef>
              <a:spcAft>
                <a:spcPct val="20000"/>
              </a:spcAft>
              <a:buFontTx/>
              <a:buBlip>
                <a:blip r:embed="rId4"/>
              </a:buBlip>
              <a:defRPr/>
            </a:pPr>
            <a:r>
              <a:rPr lang="zh-CN" altLang="en-US" sz="2200" b="1" dirty="0">
                <a:effectLst>
                  <a:outerShdw blurRad="38100" dist="38100" dir="2700000" algn="tl">
                    <a:srgbClr val="C0C0C0"/>
                  </a:outerShdw>
                </a:effectLst>
                <a:latin typeface="黑体" pitchFamily="2" charset="-122"/>
                <a:ea typeface="黑体" pitchFamily="2" charset="-122"/>
              </a:rPr>
              <a:t>北京钢铁工业学院</a:t>
            </a:r>
          </a:p>
          <a:p>
            <a:pPr marL="233363" indent="-233363" eaLnBrk="0" fontAlgn="auto" hangingPunct="0">
              <a:lnSpc>
                <a:spcPct val="85000"/>
              </a:lnSpc>
              <a:spcBef>
                <a:spcPts val="0"/>
              </a:spcBef>
              <a:spcAft>
                <a:spcPct val="20000"/>
              </a:spcAft>
              <a:defRPr/>
            </a:pPr>
            <a:r>
              <a:rPr lang="zh-CN" altLang="en-US" b="1" dirty="0">
                <a:effectLst>
                  <a:outerShdw blurRad="38100" dist="38100" dir="2700000" algn="tl">
                    <a:srgbClr val="C0C0C0"/>
                  </a:outerShdw>
                </a:effectLst>
                <a:latin typeface="楷体_GB2312" pitchFamily="49" charset="-122"/>
                <a:ea typeface="+mn-ea"/>
              </a:rPr>
              <a:t>  </a:t>
            </a:r>
            <a:r>
              <a:rPr lang="en-US" altLang="zh-CN" sz="1900" b="1" dirty="0">
                <a:effectLst>
                  <a:outerShdw blurRad="38100" dist="38100" dir="2700000" algn="tl">
                    <a:srgbClr val="C0C0C0"/>
                  </a:outerShdw>
                </a:effectLst>
                <a:latin typeface="楷体_GB2312" pitchFamily="49" charset="-122"/>
                <a:ea typeface="+mn-ea"/>
              </a:rPr>
              <a:t>1952</a:t>
            </a:r>
            <a:r>
              <a:rPr lang="zh-CN" altLang="en-US" sz="1900" b="1" dirty="0">
                <a:effectLst>
                  <a:outerShdw blurRad="38100" dist="38100" dir="2700000" algn="tl">
                    <a:srgbClr val="C0C0C0"/>
                  </a:outerShdw>
                </a:effectLst>
                <a:latin typeface="楷体_GB2312" pitchFamily="49" charset="-122"/>
                <a:ea typeface="+mn-ea"/>
              </a:rPr>
              <a:t>年，全国院系调整，北洋大学、清华大学、唐山交通大学、山西大学、西北工学院、华北大学的采矿、冶金等系科组建北京钢铁工业学院</a:t>
            </a:r>
          </a:p>
        </p:txBody>
      </p:sp>
      <p:pic>
        <p:nvPicPr>
          <p:cNvPr id="1192037" name="Picture 101" descr="北科大按钮2副本"/>
          <p:cNvPicPr>
            <a:picLocks noChangeAspect="1" noChangeArrowheads="1"/>
          </p:cNvPicPr>
          <p:nvPr/>
        </p:nvPicPr>
        <p:blipFill>
          <a:blip r:embed="rId7" cstate="print">
            <a:clrChange>
              <a:clrFrom>
                <a:srgbClr val="FCFFFF"/>
              </a:clrFrom>
              <a:clrTo>
                <a:srgbClr val="FCFFFF">
                  <a:alpha val="0"/>
                </a:srgbClr>
              </a:clrTo>
            </a:clrChange>
          </a:blip>
          <a:srcRect/>
          <a:stretch>
            <a:fillRect/>
          </a:stretch>
        </p:blipFill>
        <p:spPr bwMode="auto">
          <a:xfrm>
            <a:off x="568325" y="5037138"/>
            <a:ext cx="2447925" cy="139223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192048" name="Picture 112" descr="钢铁学院按钮副本"/>
          <p:cNvPicPr>
            <a:picLocks noChangeAspect="1" noChangeArrowheads="1"/>
          </p:cNvPicPr>
          <p:nvPr/>
        </p:nvPicPr>
        <p:blipFill>
          <a:blip r:embed="rId8" cstate="print">
            <a:clrChange>
              <a:clrFrom>
                <a:srgbClr val="F3F8FC"/>
              </a:clrFrom>
              <a:clrTo>
                <a:srgbClr val="F3F8FC">
                  <a:alpha val="0"/>
                </a:srgbClr>
              </a:clrTo>
            </a:clrChange>
          </a:blip>
          <a:srcRect/>
          <a:stretch>
            <a:fillRect/>
          </a:stretch>
        </p:blipFill>
        <p:spPr bwMode="auto">
          <a:xfrm>
            <a:off x="539750" y="3511550"/>
            <a:ext cx="2447925" cy="13843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9" name="图片 18" descr="图片2.jpg"/>
          <p:cNvPicPr>
            <a:picLocks noChangeAspect="1"/>
          </p:cNvPicPr>
          <p:nvPr/>
        </p:nvPicPr>
        <p:blipFill>
          <a:blip r:embed="rId9" cstate="print"/>
          <a:stretch>
            <a:fillRect/>
          </a:stretch>
        </p:blipFill>
        <p:spPr>
          <a:xfrm>
            <a:off x="580571" y="2011342"/>
            <a:ext cx="2365829" cy="131064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p:cNvSpPr txBox="1"/>
          <p:nvPr/>
        </p:nvSpPr>
        <p:spPr>
          <a:xfrm>
            <a:off x="3054351" y="188640"/>
            <a:ext cx="3452173" cy="707886"/>
          </a:xfrm>
          <a:prstGeom prst="rect">
            <a:avLst/>
          </a:prstGeom>
          <a:noFill/>
        </p:spPr>
        <p:txBody>
          <a:bodyPr wrap="square" rtlCol="0">
            <a:spAutoFit/>
          </a:bodyPr>
          <a:lstStyle/>
          <a:p>
            <a:r>
              <a:rPr lang="zh-CN" altLang="en-US" sz="4000" dirty="0">
                <a:latin typeface="华文行楷" panose="02010800040101010101" pitchFamily="2" charset="-122"/>
                <a:ea typeface="华文行楷" panose="02010800040101010101" pitchFamily="2" charset="-122"/>
              </a:rPr>
              <a:t>北京科技大学</a:t>
            </a:r>
          </a:p>
        </p:txBody>
      </p:sp>
    </p:spTree>
  </p:cSld>
  <p:clrMapOvr>
    <a:masterClrMapping/>
  </p:clrMapOvr>
  <p:transition>
    <p:zo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lide(fromTop)">
                                      <p:cBhvr>
                                        <p:cTn id="7" dur="500"/>
                                        <p:tgtEl>
                                          <p:spTgt spid="4"/>
                                        </p:tgtEl>
                                      </p:cBhvr>
                                    </p:animEffect>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ppt_x"/>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191941"/>
                                        </p:tgtEl>
                                        <p:attrNameLst>
                                          <p:attrName>style.visibility</p:attrName>
                                        </p:attrNameLst>
                                      </p:cBhvr>
                                      <p:to>
                                        <p:strVal val="visible"/>
                                      </p:to>
                                    </p:set>
                                    <p:anim calcmode="lin" valueType="num">
                                      <p:cBhvr additive="base">
                                        <p:cTn id="19" dur="500" fill="hold"/>
                                        <p:tgtEl>
                                          <p:spTgt spid="1191941"/>
                                        </p:tgtEl>
                                        <p:attrNameLst>
                                          <p:attrName>ppt_x</p:attrName>
                                        </p:attrNameLst>
                                      </p:cBhvr>
                                      <p:tavLst>
                                        <p:tav tm="0">
                                          <p:val>
                                            <p:strVal val="#ppt_x"/>
                                          </p:val>
                                        </p:tav>
                                        <p:tav tm="100000">
                                          <p:val>
                                            <p:strVal val="#ppt_x"/>
                                          </p:val>
                                        </p:tav>
                                      </p:tavLst>
                                    </p:anim>
                                    <p:anim calcmode="lin" valueType="num">
                                      <p:cBhvr additive="base">
                                        <p:cTn id="20" dur="500" fill="hold"/>
                                        <p:tgtEl>
                                          <p:spTgt spid="1191941"/>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191942"/>
                                        </p:tgtEl>
                                        <p:attrNameLst>
                                          <p:attrName>style.visibility</p:attrName>
                                        </p:attrNameLst>
                                      </p:cBhvr>
                                      <p:to>
                                        <p:strVal val="visible"/>
                                      </p:to>
                                    </p:set>
                                    <p:anim calcmode="lin" valueType="num">
                                      <p:cBhvr additive="base">
                                        <p:cTn id="23" dur="500" fill="hold"/>
                                        <p:tgtEl>
                                          <p:spTgt spid="1191942"/>
                                        </p:tgtEl>
                                        <p:attrNameLst>
                                          <p:attrName>ppt_x</p:attrName>
                                        </p:attrNameLst>
                                      </p:cBhvr>
                                      <p:tavLst>
                                        <p:tav tm="0">
                                          <p:val>
                                            <p:strVal val="#ppt_x"/>
                                          </p:val>
                                        </p:tav>
                                        <p:tav tm="100000">
                                          <p:val>
                                            <p:strVal val="#ppt_x"/>
                                          </p:val>
                                        </p:tav>
                                      </p:tavLst>
                                    </p:anim>
                                    <p:anim calcmode="lin" valueType="num">
                                      <p:cBhvr additive="base">
                                        <p:cTn id="24" dur="500" fill="hold"/>
                                        <p:tgtEl>
                                          <p:spTgt spid="1191942"/>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192037"/>
                                        </p:tgtEl>
                                        <p:attrNameLst>
                                          <p:attrName>style.visibility</p:attrName>
                                        </p:attrNameLst>
                                      </p:cBhvr>
                                      <p:to>
                                        <p:strVal val="visible"/>
                                      </p:to>
                                    </p:set>
                                    <p:anim calcmode="lin" valueType="num">
                                      <p:cBhvr additive="base">
                                        <p:cTn id="27" dur="500" fill="hold"/>
                                        <p:tgtEl>
                                          <p:spTgt spid="1192037"/>
                                        </p:tgtEl>
                                        <p:attrNameLst>
                                          <p:attrName>ppt_x</p:attrName>
                                        </p:attrNameLst>
                                      </p:cBhvr>
                                      <p:tavLst>
                                        <p:tav tm="0">
                                          <p:val>
                                            <p:strVal val="#ppt_x"/>
                                          </p:val>
                                        </p:tav>
                                        <p:tav tm="100000">
                                          <p:val>
                                            <p:strVal val="#ppt_x"/>
                                          </p:val>
                                        </p:tav>
                                      </p:tavLst>
                                    </p:anim>
                                    <p:anim calcmode="lin" valueType="num">
                                      <p:cBhvr additive="base">
                                        <p:cTn id="28" dur="500" fill="hold"/>
                                        <p:tgtEl>
                                          <p:spTgt spid="1192037"/>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192048"/>
                                        </p:tgtEl>
                                        <p:attrNameLst>
                                          <p:attrName>style.visibility</p:attrName>
                                        </p:attrNameLst>
                                      </p:cBhvr>
                                      <p:to>
                                        <p:strVal val="visible"/>
                                      </p:to>
                                    </p:set>
                                    <p:anim calcmode="lin" valueType="num">
                                      <p:cBhvr additive="base">
                                        <p:cTn id="31" dur="500" fill="hold"/>
                                        <p:tgtEl>
                                          <p:spTgt spid="1192048"/>
                                        </p:tgtEl>
                                        <p:attrNameLst>
                                          <p:attrName>ppt_x</p:attrName>
                                        </p:attrNameLst>
                                      </p:cBhvr>
                                      <p:tavLst>
                                        <p:tav tm="0">
                                          <p:val>
                                            <p:strVal val="#ppt_x"/>
                                          </p:val>
                                        </p:tav>
                                        <p:tav tm="100000">
                                          <p:val>
                                            <p:strVal val="#ppt_x"/>
                                          </p:val>
                                        </p:tav>
                                      </p:tavLst>
                                    </p:anim>
                                    <p:anim calcmode="lin" valueType="num">
                                      <p:cBhvr additive="base">
                                        <p:cTn id="32" dur="500" fill="hold"/>
                                        <p:tgtEl>
                                          <p:spTgt spid="1192048"/>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ppt_x"/>
                                          </p:val>
                                        </p:tav>
                                        <p:tav tm="100000">
                                          <p:val>
                                            <p:strVal val="#ppt_x"/>
                                          </p:val>
                                        </p:tav>
                                      </p:tavLst>
                                    </p:anim>
                                    <p:anim calcmode="lin" valueType="num">
                                      <p:cBhvr additive="base">
                                        <p:cTn id="36"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9194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0" y="0"/>
            <a:ext cx="9144000" cy="896526"/>
          </a:xfrm>
          <a:prstGeom prst="rect">
            <a:avLst/>
          </a:prstGeom>
          <a:gradFill>
            <a:gsLst>
              <a:gs pos="0">
                <a:schemeClr val="accent1">
                  <a:tint val="66000"/>
                  <a:satMod val="160000"/>
                </a:schemeClr>
              </a:gs>
              <a:gs pos="30000">
                <a:schemeClr val="accent1">
                  <a:tint val="44500"/>
                  <a:satMod val="160000"/>
                  <a:alpha val="74000"/>
                </a:schemeClr>
              </a:gs>
              <a:gs pos="100000">
                <a:schemeClr val="accent1">
                  <a:tint val="23500"/>
                  <a:satMod val="16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灯片编号占位符 5"/>
          <p:cNvSpPr txBox="1">
            <a:spLocks noGrp="1"/>
          </p:cNvSpPr>
          <p:nvPr/>
        </p:nvSpPr>
        <p:spPr>
          <a:xfrm>
            <a:off x="7924800" y="6356350"/>
            <a:ext cx="762000" cy="365125"/>
          </a:xfrm>
          <a:prstGeom prst="rect">
            <a:avLst/>
          </a:prstGeom>
          <a:noFill/>
        </p:spPr>
        <p:txBody>
          <a:bodyPr lIns="0" tIns="0" rIns="0" bIns="0" anchor="b"/>
          <a:lstStyle/>
          <a:p>
            <a:pPr algn="r" fontAlgn="auto">
              <a:lnSpc>
                <a:spcPct val="120000"/>
              </a:lnSpc>
              <a:spcBef>
                <a:spcPts val="0"/>
              </a:spcBef>
              <a:spcAft>
                <a:spcPts val="0"/>
              </a:spcAft>
              <a:buClr>
                <a:srgbClr val="FFFFCC"/>
              </a:buClr>
              <a:buSzPct val="80000"/>
              <a:buFont typeface="Wingdings" pitchFamily="2" charset="2"/>
              <a:buNone/>
              <a:defRPr/>
            </a:pPr>
            <a:fld id="{987ADAB7-1758-49B2-83C1-A631B2F0D195}" type="slidenum">
              <a:rPr lang="en-US" altLang="zh-CN" sz="1200">
                <a:solidFill>
                  <a:schemeClr val="tx2">
                    <a:shade val="90000"/>
                  </a:schemeClr>
                </a:solidFill>
                <a:latin typeface="+mn-lt"/>
                <a:ea typeface="+mn-ea"/>
              </a:rPr>
              <a:pPr algn="r" fontAlgn="auto">
                <a:lnSpc>
                  <a:spcPct val="120000"/>
                </a:lnSpc>
                <a:spcBef>
                  <a:spcPts val="0"/>
                </a:spcBef>
                <a:spcAft>
                  <a:spcPts val="0"/>
                </a:spcAft>
                <a:buClr>
                  <a:srgbClr val="FFFFCC"/>
                </a:buClr>
                <a:buSzPct val="80000"/>
                <a:buFont typeface="Wingdings" pitchFamily="2" charset="2"/>
                <a:buNone/>
                <a:defRPr/>
              </a:pPr>
              <a:t>10</a:t>
            </a:fld>
            <a:endParaRPr lang="en-US" altLang="zh-CN" sz="1200">
              <a:solidFill>
                <a:schemeClr val="tx2">
                  <a:shade val="90000"/>
                </a:schemeClr>
              </a:solidFill>
              <a:latin typeface="+mn-lt"/>
              <a:ea typeface="+mn-ea"/>
            </a:endParaRPr>
          </a:p>
        </p:txBody>
      </p:sp>
      <p:sp>
        <p:nvSpPr>
          <p:cNvPr id="25603" name="Line 4"/>
          <p:cNvSpPr>
            <a:spLocks noChangeShapeType="1"/>
          </p:cNvSpPr>
          <p:nvPr/>
        </p:nvSpPr>
        <p:spPr bwMode="auto">
          <a:xfrm>
            <a:off x="1390650" y="1519238"/>
            <a:ext cx="930275" cy="0"/>
          </a:xfrm>
          <a:prstGeom prst="line">
            <a:avLst/>
          </a:prstGeom>
          <a:noFill/>
          <a:ln w="12700" cap="sq">
            <a:noFill/>
            <a:round/>
            <a:headEnd/>
            <a:tailEnd/>
          </a:ln>
        </p:spPr>
        <p:txBody>
          <a:bodyPr/>
          <a:lstStyle/>
          <a:p>
            <a:endParaRPr lang="zh-CN" altLang="en-US"/>
          </a:p>
        </p:txBody>
      </p:sp>
      <p:sp>
        <p:nvSpPr>
          <p:cNvPr id="25604" name="Line 5"/>
          <p:cNvSpPr>
            <a:spLocks noChangeShapeType="1"/>
          </p:cNvSpPr>
          <p:nvPr/>
        </p:nvSpPr>
        <p:spPr bwMode="auto">
          <a:xfrm>
            <a:off x="2320925" y="1519238"/>
            <a:ext cx="182563" cy="0"/>
          </a:xfrm>
          <a:prstGeom prst="line">
            <a:avLst/>
          </a:prstGeom>
          <a:noFill/>
          <a:ln w="12700" cap="sq">
            <a:noFill/>
            <a:round/>
            <a:headEnd/>
            <a:tailEnd/>
          </a:ln>
        </p:spPr>
        <p:txBody>
          <a:bodyPr/>
          <a:lstStyle/>
          <a:p>
            <a:endParaRPr lang="zh-CN" altLang="en-US"/>
          </a:p>
        </p:txBody>
      </p:sp>
      <p:sp>
        <p:nvSpPr>
          <p:cNvPr id="25607" name="Line 7"/>
          <p:cNvSpPr>
            <a:spLocks noChangeShapeType="1"/>
          </p:cNvSpPr>
          <p:nvPr/>
        </p:nvSpPr>
        <p:spPr bwMode="auto">
          <a:xfrm>
            <a:off x="4038600" y="2117725"/>
            <a:ext cx="0" cy="436563"/>
          </a:xfrm>
          <a:prstGeom prst="line">
            <a:avLst/>
          </a:prstGeom>
          <a:noFill/>
          <a:ln w="28575" cap="sq">
            <a:noFill/>
            <a:round/>
            <a:headEnd/>
            <a:tailEnd/>
          </a:ln>
        </p:spPr>
        <p:txBody>
          <a:bodyPr lIns="90000" tIns="46800" rIns="90000" bIns="46800" anchor="ctr">
            <a:spAutoFit/>
          </a:bodyPr>
          <a:lstStyle/>
          <a:p>
            <a:endParaRPr lang="zh-CN" altLang="en-US"/>
          </a:p>
        </p:txBody>
      </p:sp>
      <p:sp>
        <p:nvSpPr>
          <p:cNvPr id="25608" name="Line 7"/>
          <p:cNvSpPr>
            <a:spLocks noChangeShapeType="1"/>
          </p:cNvSpPr>
          <p:nvPr/>
        </p:nvSpPr>
        <p:spPr bwMode="auto">
          <a:xfrm>
            <a:off x="3824288" y="1909763"/>
            <a:ext cx="0" cy="436562"/>
          </a:xfrm>
          <a:prstGeom prst="line">
            <a:avLst/>
          </a:prstGeom>
          <a:noFill/>
          <a:ln w="28575" cap="sq">
            <a:noFill/>
            <a:round/>
            <a:headEnd/>
            <a:tailEnd/>
          </a:ln>
        </p:spPr>
        <p:txBody>
          <a:bodyPr lIns="90000" tIns="46800" rIns="90000" bIns="46800" anchor="ctr">
            <a:spAutoFit/>
          </a:bodyPr>
          <a:lstStyle/>
          <a:p>
            <a:endParaRPr lang="zh-CN" altLang="en-US"/>
          </a:p>
        </p:txBody>
      </p:sp>
      <p:sp>
        <p:nvSpPr>
          <p:cNvPr id="25609" name="Line 8"/>
          <p:cNvSpPr>
            <a:spLocks noChangeShapeType="1"/>
          </p:cNvSpPr>
          <p:nvPr/>
        </p:nvSpPr>
        <p:spPr bwMode="auto">
          <a:xfrm>
            <a:off x="6991350" y="2249488"/>
            <a:ext cx="0" cy="436562"/>
          </a:xfrm>
          <a:prstGeom prst="line">
            <a:avLst/>
          </a:prstGeom>
          <a:noFill/>
          <a:ln w="28575" cap="sq">
            <a:noFill/>
            <a:round/>
            <a:headEnd/>
            <a:tailEnd/>
          </a:ln>
        </p:spPr>
        <p:txBody>
          <a:bodyPr lIns="90000" tIns="46800" rIns="90000" bIns="46800" anchor="ctr">
            <a:spAutoFit/>
          </a:bodyPr>
          <a:lstStyle/>
          <a:p>
            <a:endParaRPr lang="zh-CN" altLang="en-US"/>
          </a:p>
        </p:txBody>
      </p:sp>
      <p:sp>
        <p:nvSpPr>
          <p:cNvPr id="25610" name="Line 9"/>
          <p:cNvSpPr>
            <a:spLocks noChangeShapeType="1"/>
          </p:cNvSpPr>
          <p:nvPr/>
        </p:nvSpPr>
        <p:spPr bwMode="auto">
          <a:xfrm>
            <a:off x="6991350" y="2686050"/>
            <a:ext cx="0" cy="434975"/>
          </a:xfrm>
          <a:prstGeom prst="line">
            <a:avLst/>
          </a:prstGeom>
          <a:noFill/>
          <a:ln w="28575" cap="sq">
            <a:noFill/>
            <a:round/>
            <a:headEnd/>
            <a:tailEnd/>
          </a:ln>
        </p:spPr>
        <p:txBody>
          <a:bodyPr lIns="90000" tIns="46800" rIns="90000" bIns="46800" anchor="ctr">
            <a:spAutoFit/>
          </a:bodyPr>
          <a:lstStyle/>
          <a:p>
            <a:endParaRPr lang="zh-CN" altLang="en-US"/>
          </a:p>
        </p:txBody>
      </p:sp>
      <p:sp>
        <p:nvSpPr>
          <p:cNvPr id="25611" name="Line 11"/>
          <p:cNvSpPr>
            <a:spLocks noChangeShapeType="1"/>
          </p:cNvSpPr>
          <p:nvPr/>
        </p:nvSpPr>
        <p:spPr bwMode="auto">
          <a:xfrm>
            <a:off x="6991350" y="3121025"/>
            <a:ext cx="0" cy="438150"/>
          </a:xfrm>
          <a:prstGeom prst="line">
            <a:avLst/>
          </a:prstGeom>
          <a:noFill/>
          <a:ln w="28575" cap="sq">
            <a:noFill/>
            <a:round/>
            <a:headEnd/>
            <a:tailEnd/>
          </a:ln>
        </p:spPr>
        <p:txBody>
          <a:bodyPr lIns="90000" tIns="46800" rIns="90000" bIns="46800" anchor="ctr">
            <a:spAutoFit/>
          </a:bodyPr>
          <a:lstStyle/>
          <a:p>
            <a:endParaRPr lang="zh-CN" altLang="en-US"/>
          </a:p>
        </p:txBody>
      </p:sp>
      <p:sp>
        <p:nvSpPr>
          <p:cNvPr id="25612" name="Line 13"/>
          <p:cNvSpPr>
            <a:spLocks noChangeShapeType="1"/>
          </p:cNvSpPr>
          <p:nvPr/>
        </p:nvSpPr>
        <p:spPr bwMode="auto">
          <a:xfrm>
            <a:off x="6991350" y="3559175"/>
            <a:ext cx="0" cy="438150"/>
          </a:xfrm>
          <a:prstGeom prst="line">
            <a:avLst/>
          </a:prstGeom>
          <a:noFill/>
          <a:ln w="28575" cap="sq">
            <a:noFill/>
            <a:round/>
            <a:headEnd/>
            <a:tailEnd/>
          </a:ln>
        </p:spPr>
        <p:txBody>
          <a:bodyPr lIns="90000" tIns="46800" rIns="90000" bIns="46800" anchor="ctr">
            <a:spAutoFit/>
          </a:bodyPr>
          <a:lstStyle/>
          <a:p>
            <a:endParaRPr lang="zh-CN" altLang="en-US"/>
          </a:p>
        </p:txBody>
      </p:sp>
      <p:sp>
        <p:nvSpPr>
          <p:cNvPr id="25613" name="Line 14"/>
          <p:cNvSpPr>
            <a:spLocks noChangeShapeType="1"/>
          </p:cNvSpPr>
          <p:nvPr/>
        </p:nvSpPr>
        <p:spPr bwMode="auto">
          <a:xfrm>
            <a:off x="6991350" y="3997325"/>
            <a:ext cx="0" cy="438150"/>
          </a:xfrm>
          <a:prstGeom prst="line">
            <a:avLst/>
          </a:prstGeom>
          <a:noFill/>
          <a:ln w="28575" cap="sq">
            <a:noFill/>
            <a:round/>
            <a:headEnd/>
            <a:tailEnd/>
          </a:ln>
        </p:spPr>
        <p:txBody>
          <a:bodyPr lIns="90000" tIns="46800" rIns="90000" bIns="46800" anchor="ctr">
            <a:spAutoFit/>
          </a:bodyPr>
          <a:lstStyle/>
          <a:p>
            <a:endParaRPr lang="zh-CN" altLang="en-US"/>
          </a:p>
        </p:txBody>
      </p:sp>
      <p:sp>
        <p:nvSpPr>
          <p:cNvPr id="25614" name="Line 16"/>
          <p:cNvSpPr>
            <a:spLocks noChangeShapeType="1"/>
          </p:cNvSpPr>
          <p:nvPr/>
        </p:nvSpPr>
        <p:spPr bwMode="auto">
          <a:xfrm>
            <a:off x="6991350" y="4435475"/>
            <a:ext cx="0" cy="434975"/>
          </a:xfrm>
          <a:prstGeom prst="line">
            <a:avLst/>
          </a:prstGeom>
          <a:noFill/>
          <a:ln w="28575" cap="sq">
            <a:noFill/>
            <a:round/>
            <a:headEnd/>
            <a:tailEnd/>
          </a:ln>
        </p:spPr>
        <p:txBody>
          <a:bodyPr lIns="90000" tIns="46800" rIns="90000" bIns="46800" anchor="ctr">
            <a:spAutoFit/>
          </a:bodyPr>
          <a:lstStyle/>
          <a:p>
            <a:endParaRPr lang="zh-CN" altLang="en-US"/>
          </a:p>
        </p:txBody>
      </p:sp>
      <p:sp>
        <p:nvSpPr>
          <p:cNvPr id="25615" name="Line 18"/>
          <p:cNvSpPr>
            <a:spLocks noChangeShapeType="1"/>
          </p:cNvSpPr>
          <p:nvPr/>
        </p:nvSpPr>
        <p:spPr bwMode="auto">
          <a:xfrm>
            <a:off x="6991350" y="4870450"/>
            <a:ext cx="0" cy="436563"/>
          </a:xfrm>
          <a:prstGeom prst="line">
            <a:avLst/>
          </a:prstGeom>
          <a:noFill/>
          <a:ln w="28575" cap="sq">
            <a:noFill/>
            <a:round/>
            <a:headEnd/>
            <a:tailEnd/>
          </a:ln>
        </p:spPr>
        <p:txBody>
          <a:bodyPr lIns="90000" tIns="46800" rIns="90000" bIns="46800" anchor="ctr">
            <a:spAutoFit/>
          </a:bodyPr>
          <a:lstStyle/>
          <a:p>
            <a:endParaRPr lang="zh-CN" altLang="en-US"/>
          </a:p>
        </p:txBody>
      </p:sp>
      <p:sp>
        <p:nvSpPr>
          <p:cNvPr id="25616" name="Line 20"/>
          <p:cNvSpPr>
            <a:spLocks noChangeShapeType="1"/>
          </p:cNvSpPr>
          <p:nvPr/>
        </p:nvSpPr>
        <p:spPr bwMode="auto">
          <a:xfrm>
            <a:off x="6991350" y="5307013"/>
            <a:ext cx="0" cy="436562"/>
          </a:xfrm>
          <a:prstGeom prst="line">
            <a:avLst/>
          </a:prstGeom>
          <a:noFill/>
          <a:ln w="28575" cap="sq">
            <a:noFill/>
            <a:round/>
            <a:headEnd/>
            <a:tailEnd/>
          </a:ln>
        </p:spPr>
        <p:txBody>
          <a:bodyPr lIns="90000" tIns="46800" rIns="90000" bIns="46800" anchor="ctr">
            <a:spAutoFit/>
          </a:bodyPr>
          <a:lstStyle/>
          <a:p>
            <a:endParaRPr lang="zh-CN" altLang="en-US"/>
          </a:p>
        </p:txBody>
      </p:sp>
      <p:sp>
        <p:nvSpPr>
          <p:cNvPr id="25617" name="Line 15"/>
          <p:cNvSpPr>
            <a:spLocks noChangeShapeType="1"/>
          </p:cNvSpPr>
          <p:nvPr/>
        </p:nvSpPr>
        <p:spPr bwMode="auto">
          <a:xfrm>
            <a:off x="7381875" y="4094163"/>
            <a:ext cx="0" cy="438150"/>
          </a:xfrm>
          <a:prstGeom prst="line">
            <a:avLst/>
          </a:prstGeom>
          <a:noFill/>
          <a:ln w="28575" cap="sq">
            <a:noFill/>
            <a:round/>
            <a:headEnd/>
            <a:tailEnd/>
          </a:ln>
        </p:spPr>
        <p:txBody>
          <a:bodyPr lIns="90000" tIns="46800" rIns="90000" bIns="46800" anchor="ctr">
            <a:spAutoFit/>
          </a:bodyPr>
          <a:lstStyle/>
          <a:p>
            <a:endParaRPr lang="zh-CN" altLang="en-US"/>
          </a:p>
        </p:txBody>
      </p:sp>
      <p:sp>
        <p:nvSpPr>
          <p:cNvPr id="25618" name="Line 17"/>
          <p:cNvSpPr>
            <a:spLocks noChangeShapeType="1"/>
          </p:cNvSpPr>
          <p:nvPr/>
        </p:nvSpPr>
        <p:spPr bwMode="auto">
          <a:xfrm>
            <a:off x="7381875" y="4532313"/>
            <a:ext cx="0" cy="434975"/>
          </a:xfrm>
          <a:prstGeom prst="line">
            <a:avLst/>
          </a:prstGeom>
          <a:noFill/>
          <a:ln w="28575" cap="sq">
            <a:noFill/>
            <a:round/>
            <a:headEnd/>
            <a:tailEnd/>
          </a:ln>
        </p:spPr>
        <p:txBody>
          <a:bodyPr lIns="90000" tIns="46800" rIns="90000" bIns="46800" anchor="ctr">
            <a:spAutoFit/>
          </a:bodyPr>
          <a:lstStyle/>
          <a:p>
            <a:endParaRPr lang="zh-CN" altLang="en-US"/>
          </a:p>
        </p:txBody>
      </p:sp>
      <p:sp>
        <p:nvSpPr>
          <p:cNvPr id="25619" name="Line 19"/>
          <p:cNvSpPr>
            <a:spLocks noChangeShapeType="1"/>
          </p:cNvSpPr>
          <p:nvPr/>
        </p:nvSpPr>
        <p:spPr bwMode="auto">
          <a:xfrm>
            <a:off x="7381875" y="4967288"/>
            <a:ext cx="0" cy="436562"/>
          </a:xfrm>
          <a:prstGeom prst="line">
            <a:avLst/>
          </a:prstGeom>
          <a:noFill/>
          <a:ln w="28575" cap="sq">
            <a:noFill/>
            <a:round/>
            <a:headEnd/>
            <a:tailEnd/>
          </a:ln>
        </p:spPr>
        <p:txBody>
          <a:bodyPr lIns="90000" tIns="46800" rIns="90000" bIns="46800" anchor="ctr">
            <a:spAutoFit/>
          </a:bodyPr>
          <a:lstStyle/>
          <a:p>
            <a:endParaRPr lang="zh-CN" altLang="en-US"/>
          </a:p>
        </p:txBody>
      </p:sp>
      <p:sp>
        <p:nvSpPr>
          <p:cNvPr id="25620" name="Line 21"/>
          <p:cNvSpPr>
            <a:spLocks noChangeShapeType="1"/>
          </p:cNvSpPr>
          <p:nvPr/>
        </p:nvSpPr>
        <p:spPr bwMode="auto">
          <a:xfrm>
            <a:off x="7381875" y="5403850"/>
            <a:ext cx="0" cy="436563"/>
          </a:xfrm>
          <a:prstGeom prst="line">
            <a:avLst/>
          </a:prstGeom>
          <a:noFill/>
          <a:ln w="28575" cap="sq">
            <a:noFill/>
            <a:round/>
            <a:headEnd/>
            <a:tailEnd/>
          </a:ln>
        </p:spPr>
        <p:txBody>
          <a:bodyPr lIns="90000" tIns="46800" rIns="90000" bIns="46800" anchor="ctr">
            <a:spAutoFit/>
          </a:bodyPr>
          <a:lstStyle/>
          <a:p>
            <a:endParaRPr lang="zh-CN" altLang="en-US"/>
          </a:p>
        </p:txBody>
      </p:sp>
      <p:graphicFrame>
        <p:nvGraphicFramePr>
          <p:cNvPr id="65" name="表格 64"/>
          <p:cNvGraphicFramePr>
            <a:graphicFrameLocks noGrp="1"/>
          </p:cNvGraphicFramePr>
          <p:nvPr/>
        </p:nvGraphicFramePr>
        <p:xfrm>
          <a:off x="5429250" y="1643063"/>
          <a:ext cx="3643341" cy="4754880"/>
        </p:xfrm>
        <a:graphic>
          <a:graphicData uri="http://schemas.openxmlformats.org/drawingml/2006/table">
            <a:tbl>
              <a:tblPr firstRow="1" bandRow="1">
                <a:tableStyleId>{FABFCF23-3B69-468F-B69F-88F6DE6A72F2}</a:tableStyleId>
              </a:tblPr>
              <a:tblGrid>
                <a:gridCol w="829671"/>
                <a:gridCol w="1761149"/>
                <a:gridCol w="1052521"/>
              </a:tblGrid>
              <a:tr h="71172">
                <a:tc>
                  <a:txBody>
                    <a:bodyPr/>
                    <a:lstStyle/>
                    <a:p>
                      <a:pPr algn="ctr"/>
                      <a:r>
                        <a:rPr lang="zh-CN" altLang="en-US" sz="1200" dirty="0"/>
                        <a:t>区域</a:t>
                      </a:r>
                    </a:p>
                  </a:txBody>
                  <a:tcPr marL="0" marR="0" marT="0" marB="0" anchor="ctr"/>
                </a:tc>
                <a:tc>
                  <a:txBody>
                    <a:bodyPr/>
                    <a:lstStyle/>
                    <a:p>
                      <a:pPr algn="ctr"/>
                      <a:r>
                        <a:rPr lang="zh-CN" altLang="en-US" sz="1200" dirty="0"/>
                        <a:t>名称</a:t>
                      </a:r>
                    </a:p>
                  </a:txBody>
                  <a:tcPr marL="0" marR="0" marT="0" marB="0" anchor="ctr"/>
                </a:tc>
                <a:tc>
                  <a:txBody>
                    <a:bodyPr/>
                    <a:lstStyle/>
                    <a:p>
                      <a:pPr algn="ctr"/>
                      <a:r>
                        <a:rPr lang="zh-CN" altLang="en-US" sz="1200" dirty="0"/>
                        <a:t>所属国家</a:t>
                      </a:r>
                    </a:p>
                  </a:txBody>
                  <a:tcPr marL="0" marR="0" marT="0" marB="0" anchor="ctr"/>
                </a:tc>
              </a:tr>
              <a:tr h="422288">
                <a:tc>
                  <a:txBody>
                    <a:bodyPr/>
                    <a:lstStyle/>
                    <a:p>
                      <a:pPr algn="ctr">
                        <a:lnSpc>
                          <a:spcPts val="2000"/>
                        </a:lnSpc>
                      </a:pPr>
                      <a:r>
                        <a:rPr lang="zh-CN" altLang="en-US" sz="1200" dirty="0"/>
                        <a:t>亚洲</a:t>
                      </a:r>
                      <a:r>
                        <a:rPr lang="zh-CN" altLang="en-US" sz="1200" dirty="0" smtClean="0"/>
                        <a:t>、</a:t>
                      </a:r>
                      <a:endParaRPr lang="en-US" altLang="zh-CN" sz="1200" dirty="0" smtClean="0"/>
                    </a:p>
                    <a:p>
                      <a:pPr algn="ctr">
                        <a:lnSpc>
                          <a:spcPts val="2000"/>
                        </a:lnSpc>
                      </a:pPr>
                      <a:r>
                        <a:rPr lang="zh-CN" altLang="en-US" sz="1200" dirty="0" smtClean="0"/>
                        <a:t>大洋洲</a:t>
                      </a:r>
                      <a:endParaRPr lang="zh-CN" altLang="en-US" sz="1200" dirty="0"/>
                    </a:p>
                  </a:txBody>
                  <a:tcPr marL="0" marR="0" marT="0" marB="0" anchor="ctr"/>
                </a:tc>
                <a:tc>
                  <a:txBody>
                    <a:bodyPr/>
                    <a:lstStyle/>
                    <a:p>
                      <a:pPr algn="ctr">
                        <a:lnSpc>
                          <a:spcPts val="2000"/>
                        </a:lnSpc>
                      </a:pPr>
                      <a:r>
                        <a:rPr lang="zh-CN" altLang="en-US" sz="1200" dirty="0"/>
                        <a:t>室兰工业大学</a:t>
                      </a:r>
                      <a:br>
                        <a:rPr lang="zh-CN" altLang="en-US" sz="1200" dirty="0"/>
                      </a:br>
                      <a:r>
                        <a:rPr lang="zh-CN" altLang="en-US" sz="1200" dirty="0"/>
                        <a:t>东京工业大学</a:t>
                      </a:r>
                    </a:p>
                    <a:p>
                      <a:pPr algn="ctr">
                        <a:lnSpc>
                          <a:spcPts val="2000"/>
                        </a:lnSpc>
                      </a:pPr>
                      <a:r>
                        <a:rPr lang="zh-CN" altLang="en-US" sz="1200" dirty="0"/>
                        <a:t>悉尼大学</a:t>
                      </a:r>
                    </a:p>
                  </a:txBody>
                  <a:tcPr marL="0" marR="0" marT="0" marB="0"/>
                </a:tc>
                <a:tc>
                  <a:txBody>
                    <a:bodyPr/>
                    <a:lstStyle/>
                    <a:p>
                      <a:pPr algn="ctr">
                        <a:lnSpc>
                          <a:spcPts val="2000"/>
                        </a:lnSpc>
                      </a:pPr>
                      <a:r>
                        <a:rPr lang="zh-CN" altLang="en-US" sz="1200"/>
                        <a:t>日本</a:t>
                      </a:r>
                    </a:p>
                    <a:p>
                      <a:pPr algn="ctr">
                        <a:lnSpc>
                          <a:spcPts val="2000"/>
                        </a:lnSpc>
                      </a:pPr>
                      <a:r>
                        <a:rPr lang="zh-CN" altLang="en-US" sz="1200"/>
                        <a:t>日本</a:t>
                      </a:r>
                    </a:p>
                    <a:p>
                      <a:pPr algn="ctr">
                        <a:lnSpc>
                          <a:spcPts val="2000"/>
                        </a:lnSpc>
                      </a:pPr>
                      <a:r>
                        <a:rPr lang="zh-CN" altLang="en-US" sz="1200"/>
                        <a:t>澳大利亚</a:t>
                      </a:r>
                    </a:p>
                  </a:txBody>
                  <a:tcPr marL="0" marR="0" marT="0" marB="0"/>
                </a:tc>
              </a:tr>
              <a:tr h="570564">
                <a:tc>
                  <a:txBody>
                    <a:bodyPr/>
                    <a:lstStyle/>
                    <a:p>
                      <a:pPr algn="ctr">
                        <a:lnSpc>
                          <a:spcPts val="2000"/>
                        </a:lnSpc>
                      </a:pPr>
                      <a:r>
                        <a:rPr lang="zh-CN" altLang="en-US" sz="1200"/>
                        <a:t>欧洲</a:t>
                      </a:r>
                    </a:p>
                  </a:txBody>
                  <a:tcPr marL="0" marR="0" marT="0" marB="0" anchor="ctr"/>
                </a:tc>
                <a:tc>
                  <a:txBody>
                    <a:bodyPr/>
                    <a:lstStyle/>
                    <a:p>
                      <a:pPr algn="ctr">
                        <a:lnSpc>
                          <a:spcPts val="2000"/>
                        </a:lnSpc>
                      </a:pPr>
                      <a:r>
                        <a:rPr lang="zh-CN" altLang="en-US" sz="1200" dirty="0"/>
                        <a:t>亚琛工业大学</a:t>
                      </a:r>
                    </a:p>
                    <a:p>
                      <a:pPr algn="ctr">
                        <a:lnSpc>
                          <a:spcPts val="2000"/>
                        </a:lnSpc>
                      </a:pPr>
                      <a:r>
                        <a:rPr lang="zh-CN" altLang="en-US" sz="1200" dirty="0"/>
                        <a:t>鲁汶大学</a:t>
                      </a:r>
                    </a:p>
                    <a:p>
                      <a:pPr algn="ctr">
                        <a:lnSpc>
                          <a:spcPts val="2000"/>
                        </a:lnSpc>
                      </a:pPr>
                      <a:r>
                        <a:rPr lang="zh-CN" altLang="en-US" sz="1200" dirty="0"/>
                        <a:t>特鲁瓦技术大学</a:t>
                      </a:r>
                    </a:p>
                    <a:p>
                      <a:pPr algn="ctr">
                        <a:lnSpc>
                          <a:spcPts val="2000"/>
                        </a:lnSpc>
                      </a:pPr>
                      <a:r>
                        <a:rPr lang="zh-CN" altLang="en-US" sz="1200" dirty="0"/>
                        <a:t>亚眠工程师学院</a:t>
                      </a:r>
                    </a:p>
                  </a:txBody>
                  <a:tcPr marL="0" marR="0" marT="0" marB="0"/>
                </a:tc>
                <a:tc>
                  <a:txBody>
                    <a:bodyPr/>
                    <a:lstStyle/>
                    <a:p>
                      <a:pPr algn="ctr">
                        <a:lnSpc>
                          <a:spcPts val="2000"/>
                        </a:lnSpc>
                      </a:pPr>
                      <a:r>
                        <a:rPr lang="zh-CN" altLang="en-US" sz="1200" dirty="0"/>
                        <a:t>德国</a:t>
                      </a:r>
                    </a:p>
                    <a:p>
                      <a:pPr algn="ctr">
                        <a:lnSpc>
                          <a:spcPts val="2000"/>
                        </a:lnSpc>
                      </a:pPr>
                      <a:r>
                        <a:rPr lang="zh-CN" altLang="en-US" sz="1200" dirty="0"/>
                        <a:t>比利时</a:t>
                      </a:r>
                    </a:p>
                    <a:p>
                      <a:pPr algn="ctr">
                        <a:lnSpc>
                          <a:spcPts val="2000"/>
                        </a:lnSpc>
                      </a:pPr>
                      <a:r>
                        <a:rPr lang="zh-CN" altLang="en-US" sz="1200" dirty="0"/>
                        <a:t>法国</a:t>
                      </a:r>
                    </a:p>
                    <a:p>
                      <a:pPr algn="ctr">
                        <a:lnSpc>
                          <a:spcPts val="2000"/>
                        </a:lnSpc>
                      </a:pPr>
                      <a:r>
                        <a:rPr lang="zh-CN" altLang="en-US" sz="1200" dirty="0"/>
                        <a:t>法国</a:t>
                      </a:r>
                    </a:p>
                  </a:txBody>
                  <a:tcPr marL="0" marR="0" marT="0" marB="0"/>
                </a:tc>
              </a:tr>
              <a:tr h="1608492">
                <a:tc>
                  <a:txBody>
                    <a:bodyPr/>
                    <a:lstStyle/>
                    <a:p>
                      <a:pPr algn="ctr">
                        <a:lnSpc>
                          <a:spcPts val="2000"/>
                        </a:lnSpc>
                      </a:pPr>
                      <a:r>
                        <a:rPr lang="zh-CN" altLang="en-US" sz="1200" dirty="0"/>
                        <a:t>美洲</a:t>
                      </a:r>
                    </a:p>
                  </a:txBody>
                  <a:tcPr marL="0" marR="0" marT="0" marB="0" anchor="ctr"/>
                </a:tc>
                <a:tc>
                  <a:txBody>
                    <a:bodyPr/>
                    <a:lstStyle/>
                    <a:p>
                      <a:pPr algn="ctr">
                        <a:lnSpc>
                          <a:spcPts val="2000"/>
                        </a:lnSpc>
                      </a:pPr>
                      <a:r>
                        <a:rPr lang="zh-CN" altLang="en-US" sz="1200" dirty="0"/>
                        <a:t>加州大学伯克利分校</a:t>
                      </a:r>
                    </a:p>
                    <a:p>
                      <a:pPr algn="ctr">
                        <a:lnSpc>
                          <a:spcPts val="2000"/>
                        </a:lnSpc>
                      </a:pPr>
                      <a:r>
                        <a:rPr lang="zh-CN" altLang="en-US" sz="1200" dirty="0"/>
                        <a:t>麻省理工学院</a:t>
                      </a:r>
                    </a:p>
                    <a:p>
                      <a:pPr algn="ctr">
                        <a:lnSpc>
                          <a:spcPts val="2000"/>
                        </a:lnSpc>
                      </a:pPr>
                      <a:r>
                        <a:rPr lang="zh-CN" altLang="en-US" sz="1200" dirty="0"/>
                        <a:t>佐治亚理工学院</a:t>
                      </a:r>
                    </a:p>
                    <a:p>
                      <a:pPr algn="ctr">
                        <a:lnSpc>
                          <a:spcPts val="2000"/>
                        </a:lnSpc>
                      </a:pPr>
                      <a:r>
                        <a:rPr lang="zh-CN" altLang="en-US" sz="1200" dirty="0"/>
                        <a:t>卡内基梅隆大学</a:t>
                      </a:r>
                    </a:p>
                    <a:p>
                      <a:pPr algn="ctr">
                        <a:lnSpc>
                          <a:spcPts val="2000"/>
                        </a:lnSpc>
                      </a:pPr>
                      <a:r>
                        <a:rPr lang="zh-CN" altLang="en-US" sz="1200" dirty="0"/>
                        <a:t>伊利诺伊大学</a:t>
                      </a:r>
                    </a:p>
                    <a:p>
                      <a:pPr algn="ctr">
                        <a:lnSpc>
                          <a:spcPts val="2000"/>
                        </a:lnSpc>
                      </a:pPr>
                      <a:r>
                        <a:rPr lang="zh-CN" altLang="en-US" sz="1200" dirty="0"/>
                        <a:t>安大略理工大学</a:t>
                      </a:r>
                    </a:p>
                    <a:p>
                      <a:pPr algn="ctr">
                        <a:lnSpc>
                          <a:spcPts val="2000"/>
                        </a:lnSpc>
                      </a:pPr>
                      <a:r>
                        <a:rPr lang="zh-CN" altLang="en-US" sz="1200" dirty="0"/>
                        <a:t>蒙特利尔大学</a:t>
                      </a:r>
                    </a:p>
                    <a:p>
                      <a:pPr algn="ctr">
                        <a:lnSpc>
                          <a:spcPts val="2000"/>
                        </a:lnSpc>
                      </a:pPr>
                      <a:r>
                        <a:rPr lang="zh-CN" altLang="en-US" sz="1200" dirty="0"/>
                        <a:t>麦克玛斯特大学</a:t>
                      </a:r>
                    </a:p>
                    <a:p>
                      <a:pPr algn="ctr">
                        <a:lnSpc>
                          <a:spcPts val="2000"/>
                        </a:lnSpc>
                      </a:pPr>
                      <a:r>
                        <a:rPr lang="zh-CN" altLang="en-US" sz="1200" dirty="0"/>
                        <a:t>加拿大国家科学院</a:t>
                      </a:r>
                    </a:p>
                    <a:p>
                      <a:pPr algn="ctr">
                        <a:lnSpc>
                          <a:spcPts val="2000"/>
                        </a:lnSpc>
                      </a:pPr>
                      <a:r>
                        <a:rPr lang="en-US" altLang="zh-CN" sz="1200" dirty="0"/>
                        <a:t>INTEL</a:t>
                      </a:r>
                      <a:r>
                        <a:rPr lang="zh-CN" altLang="en-US" sz="1200" dirty="0"/>
                        <a:t>研究院</a:t>
                      </a:r>
                    </a:p>
                    <a:p>
                      <a:pPr algn="ctr">
                        <a:lnSpc>
                          <a:spcPts val="2000"/>
                        </a:lnSpc>
                      </a:pPr>
                      <a:r>
                        <a:rPr lang="en-US" altLang="zh-CN" sz="1200" dirty="0"/>
                        <a:t>IBM</a:t>
                      </a:r>
                      <a:r>
                        <a:rPr lang="zh-CN" altLang="en-US" sz="1200" dirty="0"/>
                        <a:t>研究院</a:t>
                      </a:r>
                    </a:p>
                  </a:txBody>
                  <a:tcPr marL="0" marR="0" marT="0" marB="0"/>
                </a:tc>
                <a:tc>
                  <a:txBody>
                    <a:bodyPr/>
                    <a:lstStyle/>
                    <a:p>
                      <a:pPr algn="ctr">
                        <a:lnSpc>
                          <a:spcPts val="2000"/>
                        </a:lnSpc>
                      </a:pPr>
                      <a:r>
                        <a:rPr lang="zh-CN" altLang="en-US" sz="1200" dirty="0"/>
                        <a:t>美国</a:t>
                      </a:r>
                    </a:p>
                    <a:p>
                      <a:pPr algn="ctr">
                        <a:lnSpc>
                          <a:spcPts val="2000"/>
                        </a:lnSpc>
                      </a:pPr>
                      <a:r>
                        <a:rPr lang="zh-CN" altLang="en-US" sz="1200" dirty="0"/>
                        <a:t>美国</a:t>
                      </a:r>
                    </a:p>
                    <a:p>
                      <a:pPr algn="ctr">
                        <a:lnSpc>
                          <a:spcPts val="2000"/>
                        </a:lnSpc>
                      </a:pPr>
                      <a:r>
                        <a:rPr lang="zh-CN" altLang="en-US" sz="1200" dirty="0"/>
                        <a:t>美国</a:t>
                      </a:r>
                    </a:p>
                    <a:p>
                      <a:pPr algn="ctr">
                        <a:lnSpc>
                          <a:spcPts val="2000"/>
                        </a:lnSpc>
                      </a:pPr>
                      <a:r>
                        <a:rPr lang="zh-CN" altLang="en-US" sz="1200" dirty="0"/>
                        <a:t>美国</a:t>
                      </a:r>
                    </a:p>
                    <a:p>
                      <a:pPr algn="ctr">
                        <a:lnSpc>
                          <a:spcPts val="2000"/>
                        </a:lnSpc>
                      </a:pPr>
                      <a:r>
                        <a:rPr lang="zh-CN" altLang="en-US" sz="1200" dirty="0"/>
                        <a:t>美国</a:t>
                      </a:r>
                    </a:p>
                    <a:p>
                      <a:pPr algn="ctr">
                        <a:lnSpc>
                          <a:spcPts val="2000"/>
                        </a:lnSpc>
                      </a:pPr>
                      <a:r>
                        <a:rPr lang="zh-CN" altLang="en-US" sz="1200" dirty="0"/>
                        <a:t>加拿大</a:t>
                      </a:r>
                    </a:p>
                    <a:p>
                      <a:pPr algn="ctr">
                        <a:lnSpc>
                          <a:spcPts val="2000"/>
                        </a:lnSpc>
                      </a:pPr>
                      <a:r>
                        <a:rPr lang="zh-CN" altLang="en-US" sz="1200" dirty="0"/>
                        <a:t>加拿大</a:t>
                      </a:r>
                    </a:p>
                    <a:p>
                      <a:pPr algn="ctr">
                        <a:lnSpc>
                          <a:spcPts val="2000"/>
                        </a:lnSpc>
                      </a:pPr>
                      <a:r>
                        <a:rPr lang="zh-CN" altLang="en-US" sz="1200" dirty="0"/>
                        <a:t>加拿大</a:t>
                      </a:r>
                    </a:p>
                    <a:p>
                      <a:pPr algn="ctr">
                        <a:lnSpc>
                          <a:spcPts val="2000"/>
                        </a:lnSpc>
                      </a:pPr>
                      <a:r>
                        <a:rPr lang="zh-CN" altLang="en-US" sz="1200" dirty="0"/>
                        <a:t>加拿大</a:t>
                      </a:r>
                    </a:p>
                    <a:p>
                      <a:pPr algn="ctr">
                        <a:lnSpc>
                          <a:spcPts val="2000"/>
                        </a:lnSpc>
                      </a:pPr>
                      <a:r>
                        <a:rPr lang="zh-CN" altLang="en-US" sz="1200" dirty="0"/>
                        <a:t>美国</a:t>
                      </a:r>
                    </a:p>
                    <a:p>
                      <a:pPr algn="ctr">
                        <a:lnSpc>
                          <a:spcPts val="2000"/>
                        </a:lnSpc>
                      </a:pPr>
                      <a:r>
                        <a:rPr lang="zh-CN" altLang="en-US" sz="1200" dirty="0"/>
                        <a:t>美国</a:t>
                      </a:r>
                    </a:p>
                  </a:txBody>
                  <a:tcPr marL="0" marR="0" marT="0" marB="0"/>
                </a:tc>
              </a:tr>
            </a:tbl>
          </a:graphicData>
        </a:graphic>
      </p:graphicFrame>
      <p:sp>
        <p:nvSpPr>
          <p:cNvPr id="25" name="矩形 24"/>
          <p:cNvSpPr/>
          <p:nvPr/>
        </p:nvSpPr>
        <p:spPr>
          <a:xfrm>
            <a:off x="142875" y="1928813"/>
            <a:ext cx="5214938" cy="2308225"/>
          </a:xfrm>
          <a:prstGeom prst="rect">
            <a:avLst/>
          </a:prstGeom>
        </p:spPr>
        <p:style>
          <a:lnRef idx="1">
            <a:schemeClr val="accent2"/>
          </a:lnRef>
          <a:fillRef idx="2">
            <a:schemeClr val="accent2"/>
          </a:fillRef>
          <a:effectRef idx="1">
            <a:schemeClr val="accent2"/>
          </a:effectRef>
          <a:fontRef idx="minor">
            <a:schemeClr val="dk1"/>
          </a:fontRef>
        </p:style>
        <p:txBody>
          <a:bodyPr>
            <a:spAutoFit/>
          </a:bodyPr>
          <a:lstStyle/>
          <a:p>
            <a:pPr fontAlgn="auto">
              <a:spcBef>
                <a:spcPts val="0"/>
              </a:spcBef>
              <a:spcAft>
                <a:spcPts val="0"/>
              </a:spcAft>
              <a:defRPr/>
            </a:pPr>
            <a:r>
              <a:rPr lang="zh-CN" altLang="en-US" dirty="0"/>
              <a:t>         </a:t>
            </a:r>
            <a:r>
              <a:rPr lang="zh-CN" altLang="en-US" dirty="0">
                <a:latin typeface="华文中宋" pitchFamily="2" charset="-122"/>
                <a:ea typeface="华文中宋" pitchFamily="2" charset="-122"/>
              </a:rPr>
              <a:t>学院十分注重推动学生的国际交流活动，拓宽学生国际视野。近年来与英国邓迪大学、法国图尔大学等多所国外知名大学签订了国际合作协议。选派本科生到美国加州大学河滨分校、美国德克萨斯大学阿灵顿分校、英国邓迪大学、日本北海道大学等国际一流大学进行“</a:t>
            </a:r>
            <a:r>
              <a:rPr lang="en-US" altLang="zh-CN" dirty="0">
                <a:latin typeface="华文中宋" pitchFamily="2" charset="-122"/>
                <a:ea typeface="华文中宋" pitchFamily="2" charset="-122"/>
              </a:rPr>
              <a:t>2+2”</a:t>
            </a:r>
            <a:r>
              <a:rPr lang="zh-CN" altLang="en-US" dirty="0">
                <a:latin typeface="华文中宋" pitchFamily="2" charset="-122"/>
                <a:ea typeface="华文中宋" pitchFamily="2" charset="-122"/>
              </a:rPr>
              <a:t>、“</a:t>
            </a:r>
            <a:r>
              <a:rPr lang="en-US" altLang="zh-CN" dirty="0">
                <a:latin typeface="华文中宋" pitchFamily="2" charset="-122"/>
                <a:ea typeface="华文中宋" pitchFamily="2" charset="-122"/>
              </a:rPr>
              <a:t>3+1”</a:t>
            </a:r>
            <a:r>
              <a:rPr lang="zh-CN" altLang="en-US" dirty="0">
                <a:latin typeface="华文中宋" pitchFamily="2" charset="-122"/>
                <a:ea typeface="华文中宋" pitchFamily="2" charset="-122"/>
              </a:rPr>
              <a:t>或“</a:t>
            </a:r>
            <a:r>
              <a:rPr lang="en-US" altLang="zh-CN" dirty="0">
                <a:latin typeface="华文中宋" pitchFamily="2" charset="-122"/>
                <a:ea typeface="华文中宋" pitchFamily="2" charset="-122"/>
              </a:rPr>
              <a:t>3+2”</a:t>
            </a:r>
            <a:r>
              <a:rPr lang="zh-CN" altLang="en-US" dirty="0">
                <a:latin typeface="华文中宋" pitchFamily="2" charset="-122"/>
                <a:ea typeface="华文中宋" pitchFamily="2" charset="-122"/>
              </a:rPr>
              <a:t>等模式的联合培养与国际交流，每年均有</a:t>
            </a:r>
            <a:r>
              <a:rPr lang="en-US" altLang="zh-CN" dirty="0">
                <a:latin typeface="华文中宋" pitchFamily="2" charset="-122"/>
                <a:ea typeface="华文中宋" pitchFamily="2" charset="-122"/>
              </a:rPr>
              <a:t>20</a:t>
            </a:r>
            <a:r>
              <a:rPr lang="zh-CN" altLang="en-US" dirty="0">
                <a:latin typeface="华文中宋" pitchFamily="2" charset="-122"/>
                <a:ea typeface="华文中宋" pitchFamily="2" charset="-122"/>
              </a:rPr>
              <a:t>余名本科生参与了这些项目。</a:t>
            </a:r>
          </a:p>
        </p:txBody>
      </p:sp>
      <p:sp>
        <p:nvSpPr>
          <p:cNvPr id="26" name="矩形 25"/>
          <p:cNvSpPr/>
          <p:nvPr/>
        </p:nvSpPr>
        <p:spPr>
          <a:xfrm>
            <a:off x="214313" y="4357688"/>
            <a:ext cx="5143500" cy="2032000"/>
          </a:xfrm>
          <a:prstGeom prst="rect">
            <a:avLst/>
          </a:prstGeom>
        </p:spPr>
        <p:style>
          <a:lnRef idx="1">
            <a:schemeClr val="accent4"/>
          </a:lnRef>
          <a:fillRef idx="2">
            <a:schemeClr val="accent4"/>
          </a:fillRef>
          <a:effectRef idx="1">
            <a:schemeClr val="accent4"/>
          </a:effectRef>
          <a:fontRef idx="minor">
            <a:schemeClr val="dk1"/>
          </a:fontRef>
        </p:style>
        <p:txBody>
          <a:bodyPr>
            <a:spAutoFit/>
          </a:bodyPr>
          <a:lstStyle/>
          <a:p>
            <a:pPr fontAlgn="auto">
              <a:spcBef>
                <a:spcPts val="0"/>
              </a:spcBef>
              <a:spcAft>
                <a:spcPts val="0"/>
              </a:spcAft>
              <a:defRPr/>
            </a:pPr>
            <a:r>
              <a:rPr lang="en-US" altLang="en-US" dirty="0"/>
              <a:t>         2001年</a:t>
            </a:r>
            <a:r>
              <a:rPr lang="zh-CN" altLang="en-US" dirty="0"/>
              <a:t>，学院</a:t>
            </a:r>
            <a:r>
              <a:rPr lang="en-US" altLang="en-US" dirty="0" err="1"/>
              <a:t>与比利时鲁汶大学（GROUP</a:t>
            </a:r>
            <a:r>
              <a:rPr lang="en-US" altLang="en-US" dirty="0"/>
              <a:t> T--University College Leuven, Belgium ）</a:t>
            </a:r>
            <a:r>
              <a:rPr lang="zh-CN" altLang="en-US" dirty="0"/>
              <a:t>进行</a:t>
            </a:r>
            <a:r>
              <a:rPr lang="en-US" altLang="en-US" dirty="0" err="1"/>
              <a:t>合作</a:t>
            </a:r>
            <a:r>
              <a:rPr lang="zh-CN" altLang="en-US" dirty="0"/>
              <a:t>，</a:t>
            </a:r>
            <a:r>
              <a:rPr lang="en-US" altLang="en-US" dirty="0" err="1"/>
              <a:t>培养“电子媒体”专业高级硕士学位研究生</a:t>
            </a:r>
            <a:r>
              <a:rPr lang="zh-CN" altLang="en-US" dirty="0"/>
              <a:t>，培养学生</a:t>
            </a:r>
            <a:r>
              <a:rPr lang="en-US" altLang="zh-CN" dirty="0"/>
              <a:t>300</a:t>
            </a:r>
            <a:r>
              <a:rPr lang="zh-CN" altLang="en-US" dirty="0"/>
              <a:t>余人。</a:t>
            </a:r>
            <a:endParaRPr lang="en-US" altLang="zh-CN" dirty="0"/>
          </a:p>
          <a:p>
            <a:pPr fontAlgn="auto">
              <a:spcBef>
                <a:spcPts val="0"/>
              </a:spcBef>
              <a:spcAft>
                <a:spcPts val="0"/>
              </a:spcAft>
              <a:defRPr/>
            </a:pPr>
            <a:r>
              <a:rPr lang="en-US" altLang="zh-CN" dirty="0"/>
              <a:t>       </a:t>
            </a:r>
            <a:r>
              <a:rPr lang="zh-CN" altLang="en-US" dirty="0"/>
              <a:t> </a:t>
            </a:r>
            <a:r>
              <a:rPr lang="en-US" altLang="zh-CN" dirty="0"/>
              <a:t> 2011</a:t>
            </a:r>
            <a:r>
              <a:rPr lang="zh-CN" altLang="en-US" dirty="0"/>
              <a:t>年，学院又与瑞典布莱京理工大学签订协议，“</a:t>
            </a:r>
            <a:r>
              <a:rPr lang="en-US" altLang="zh-CN" dirty="0"/>
              <a:t>1+2”</a:t>
            </a:r>
            <a:r>
              <a:rPr lang="zh-CN" altLang="en-US" dirty="0"/>
              <a:t>合作培养研究生，为毕业生出国深造又提供了一个便利渠道。</a:t>
            </a:r>
          </a:p>
        </p:txBody>
      </p:sp>
      <p:grpSp>
        <p:nvGrpSpPr>
          <p:cNvPr id="27" name="Group 33"/>
          <p:cNvGrpSpPr>
            <a:grpSpLocks/>
          </p:cNvGrpSpPr>
          <p:nvPr/>
        </p:nvGrpSpPr>
        <p:grpSpPr bwMode="auto">
          <a:xfrm>
            <a:off x="683568" y="980728"/>
            <a:ext cx="3600450" cy="593725"/>
            <a:chOff x="612" y="799"/>
            <a:chExt cx="2268" cy="374"/>
          </a:xfrm>
        </p:grpSpPr>
        <p:sp>
          <p:nvSpPr>
            <p:cNvPr id="28" name="AutoShape 34"/>
            <p:cNvSpPr>
              <a:spLocks noChangeArrowheads="1"/>
            </p:cNvSpPr>
            <p:nvPr/>
          </p:nvSpPr>
          <p:spPr bwMode="auto">
            <a:xfrm>
              <a:off x="696" y="799"/>
              <a:ext cx="2184" cy="374"/>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eaLnBrk="0" fontAlgn="auto" hangingPunct="0">
                <a:spcBef>
                  <a:spcPct val="20000"/>
                </a:spcBef>
                <a:spcAft>
                  <a:spcPts val="0"/>
                </a:spcAft>
                <a:buFont typeface="Arial" charset="0"/>
                <a:buNone/>
                <a:defRPr/>
              </a:pPr>
              <a:r>
                <a:rPr lang="zh-CN" altLang="en-US" sz="2800" dirty="0">
                  <a:effectLst>
                    <a:outerShdw blurRad="38100" dist="38100" dir="2700000" algn="tl">
                      <a:srgbClr val="C0C0C0"/>
                    </a:outerShdw>
                  </a:effectLst>
                  <a:latin typeface="Arial" charset="0"/>
                  <a:ea typeface="华文行楷" pitchFamily="2" charset="-122"/>
                </a:rPr>
                <a:t>国际合作</a:t>
              </a:r>
            </a:p>
          </p:txBody>
        </p:sp>
        <p:sp>
          <p:nvSpPr>
            <p:cNvPr id="29" name="AutoShape 35"/>
            <p:cNvSpPr>
              <a:spLocks noChangeArrowheads="1"/>
            </p:cNvSpPr>
            <p:nvPr/>
          </p:nvSpPr>
          <p:spPr bwMode="auto">
            <a:xfrm>
              <a:off x="612" y="870"/>
              <a:ext cx="235" cy="231"/>
            </a:xfrm>
            <a:prstGeom prst="roundRect">
              <a:avLst>
                <a:gd name="adj" fmla="val 0"/>
              </a:avLst>
            </a:prstGeom>
            <a:solidFill>
              <a:schemeClr val="bg1"/>
            </a:solidFill>
            <a:ln w="9525" algn="ctr">
              <a:noFill/>
              <a:round/>
              <a:headEnd/>
              <a:tailEnd/>
            </a:ln>
            <a:effectLst>
              <a:outerShdw dist="35921" dir="2700000" algn="ctr" rotWithShape="0">
                <a:schemeClr val="tx1">
                  <a:alpha val="50000"/>
                </a:schemeClr>
              </a:outerShdw>
            </a:effectLst>
          </p:spPr>
          <p:txBody>
            <a:bodyPr wrap="none" anchor="ctr"/>
            <a:lstStyle/>
            <a:p>
              <a:pPr algn="ctr" eaLnBrk="0" fontAlgn="auto" hangingPunct="0">
                <a:spcBef>
                  <a:spcPts val="0"/>
                </a:spcBef>
                <a:spcAft>
                  <a:spcPts val="0"/>
                </a:spcAft>
                <a:defRPr/>
              </a:pPr>
              <a:endParaRPr lang="zh-CN" altLang="zh-CN" sz="2800" b="1">
                <a:solidFill>
                  <a:srgbClr val="FF6600"/>
                </a:solidFill>
                <a:effectLst>
                  <a:outerShdw blurRad="38100" dist="38100" dir="2700000" algn="tl">
                    <a:srgbClr val="C0C0C0"/>
                  </a:outerShdw>
                </a:effectLst>
                <a:latin typeface="Calibri" pitchFamily="34" charset="0"/>
                <a:ea typeface="宋体" charset="-122"/>
                <a:sym typeface="Wingdings" pitchFamily="2" charset="2"/>
              </a:endParaRPr>
            </a:p>
          </p:txBody>
        </p:sp>
        <p:sp>
          <p:nvSpPr>
            <p:cNvPr id="30" name="Freeform 36"/>
            <p:cNvSpPr>
              <a:spLocks/>
            </p:cNvSpPr>
            <p:nvPr/>
          </p:nvSpPr>
          <p:spPr bwMode="auto">
            <a:xfrm>
              <a:off x="627" y="805"/>
              <a:ext cx="303" cy="266"/>
            </a:xfrm>
            <a:custGeom>
              <a:avLst/>
              <a:gdLst>
                <a:gd name="T0" fmla="*/ 0 w 610"/>
                <a:gd name="T1" fmla="*/ 0 h 609"/>
                <a:gd name="T2" fmla="*/ 0 w 610"/>
                <a:gd name="T3" fmla="*/ 0 h 609"/>
                <a:gd name="T4" fmla="*/ 0 w 610"/>
                <a:gd name="T5" fmla="*/ 0 h 609"/>
                <a:gd name="T6" fmla="*/ 0 w 610"/>
                <a:gd name="T7" fmla="*/ 0 h 609"/>
                <a:gd name="T8" fmla="*/ 0 w 610"/>
                <a:gd name="T9" fmla="*/ 0 h 609"/>
                <a:gd name="T10" fmla="*/ 0 w 610"/>
                <a:gd name="T11" fmla="*/ 0 h 609"/>
                <a:gd name="T12" fmla="*/ 0 w 610"/>
                <a:gd name="T13" fmla="*/ 0 h 609"/>
                <a:gd name="T14" fmla="*/ 0 w 610"/>
                <a:gd name="T15" fmla="*/ 0 h 609"/>
                <a:gd name="T16" fmla="*/ 0 w 610"/>
                <a:gd name="T17" fmla="*/ 0 h 609"/>
                <a:gd name="T18" fmla="*/ 0 w 610"/>
                <a:gd name="T19" fmla="*/ 0 h 609"/>
                <a:gd name="T20" fmla="*/ 0 w 610"/>
                <a:gd name="T21" fmla="*/ 0 h 609"/>
                <a:gd name="T22" fmla="*/ 0 w 610"/>
                <a:gd name="T23" fmla="*/ 0 h 609"/>
                <a:gd name="T24" fmla="*/ 0 w 610"/>
                <a:gd name="T25" fmla="*/ 0 h 609"/>
                <a:gd name="T26" fmla="*/ 0 w 610"/>
                <a:gd name="T27" fmla="*/ 0 h 609"/>
                <a:gd name="T28" fmla="*/ 0 w 610"/>
                <a:gd name="T29" fmla="*/ 0 h 609"/>
                <a:gd name="T30" fmla="*/ 0 w 610"/>
                <a:gd name="T31" fmla="*/ 0 h 609"/>
                <a:gd name="T32" fmla="*/ 0 w 610"/>
                <a:gd name="T33" fmla="*/ 0 h 609"/>
                <a:gd name="T34" fmla="*/ 0 w 610"/>
                <a:gd name="T35" fmla="*/ 0 h 609"/>
                <a:gd name="T36" fmla="*/ 0 w 610"/>
                <a:gd name="T37" fmla="*/ 0 h 609"/>
                <a:gd name="T38" fmla="*/ 0 w 610"/>
                <a:gd name="T39" fmla="*/ 0 h 609"/>
                <a:gd name="T40" fmla="*/ 0 w 610"/>
                <a:gd name="T41" fmla="*/ 0 h 609"/>
                <a:gd name="T42" fmla="*/ 0 w 610"/>
                <a:gd name="T43" fmla="*/ 0 h 609"/>
                <a:gd name="T44" fmla="*/ 0 w 610"/>
                <a:gd name="T45" fmla="*/ 0 h 609"/>
                <a:gd name="T46" fmla="*/ 0 w 610"/>
                <a:gd name="T47" fmla="*/ 0 h 609"/>
                <a:gd name="T48" fmla="*/ 0 w 610"/>
                <a:gd name="T49" fmla="*/ 0 h 609"/>
                <a:gd name="T50" fmla="*/ 0 w 610"/>
                <a:gd name="T51" fmla="*/ 0 h 609"/>
                <a:gd name="T52" fmla="*/ 0 w 610"/>
                <a:gd name="T53" fmla="*/ 0 h 609"/>
                <a:gd name="T54" fmla="*/ 0 w 610"/>
                <a:gd name="T55" fmla="*/ 0 h 609"/>
                <a:gd name="T56" fmla="*/ 0 w 610"/>
                <a:gd name="T57" fmla="*/ 0 h 609"/>
                <a:gd name="T58" fmla="*/ 0 w 610"/>
                <a:gd name="T59" fmla="*/ 0 h 609"/>
                <a:gd name="T60" fmla="*/ 0 w 610"/>
                <a:gd name="T61" fmla="*/ 0 h 609"/>
                <a:gd name="T62" fmla="*/ 0 w 610"/>
                <a:gd name="T63" fmla="*/ 0 h 609"/>
                <a:gd name="T64" fmla="*/ 0 w 610"/>
                <a:gd name="T65" fmla="*/ 0 h 609"/>
                <a:gd name="T66" fmla="*/ 0 w 610"/>
                <a:gd name="T67" fmla="*/ 0 h 609"/>
                <a:gd name="T68" fmla="*/ 0 w 610"/>
                <a:gd name="T69" fmla="*/ 0 h 609"/>
                <a:gd name="T70" fmla="*/ 0 w 610"/>
                <a:gd name="T71" fmla="*/ 0 h 609"/>
                <a:gd name="T72" fmla="*/ 0 w 610"/>
                <a:gd name="T73" fmla="*/ 0 h 60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10"/>
                <a:gd name="T112" fmla="*/ 0 h 609"/>
                <a:gd name="T113" fmla="*/ 610 w 610"/>
                <a:gd name="T114" fmla="*/ 609 h 60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10" h="609">
                  <a:moveTo>
                    <a:pt x="88" y="470"/>
                  </a:moveTo>
                  <a:lnTo>
                    <a:pt x="90" y="472"/>
                  </a:lnTo>
                  <a:lnTo>
                    <a:pt x="96" y="476"/>
                  </a:lnTo>
                  <a:lnTo>
                    <a:pt x="105" y="481"/>
                  </a:lnTo>
                  <a:lnTo>
                    <a:pt x="116" y="487"/>
                  </a:lnTo>
                  <a:lnTo>
                    <a:pt x="126" y="497"/>
                  </a:lnTo>
                  <a:lnTo>
                    <a:pt x="138" y="509"/>
                  </a:lnTo>
                  <a:lnTo>
                    <a:pt x="150" y="520"/>
                  </a:lnTo>
                  <a:lnTo>
                    <a:pt x="159" y="535"/>
                  </a:lnTo>
                  <a:lnTo>
                    <a:pt x="168" y="551"/>
                  </a:lnTo>
                  <a:lnTo>
                    <a:pt x="176" y="564"/>
                  </a:lnTo>
                  <a:lnTo>
                    <a:pt x="183" y="576"/>
                  </a:lnTo>
                  <a:lnTo>
                    <a:pt x="189" y="586"/>
                  </a:lnTo>
                  <a:lnTo>
                    <a:pt x="193" y="596"/>
                  </a:lnTo>
                  <a:lnTo>
                    <a:pt x="197" y="601"/>
                  </a:lnTo>
                  <a:lnTo>
                    <a:pt x="200" y="606"/>
                  </a:lnTo>
                  <a:lnTo>
                    <a:pt x="200" y="608"/>
                  </a:lnTo>
                  <a:lnTo>
                    <a:pt x="203" y="601"/>
                  </a:lnTo>
                  <a:lnTo>
                    <a:pt x="206" y="582"/>
                  </a:lnTo>
                  <a:lnTo>
                    <a:pt x="214" y="553"/>
                  </a:lnTo>
                  <a:lnTo>
                    <a:pt x="226" y="519"/>
                  </a:lnTo>
                  <a:lnTo>
                    <a:pt x="239" y="478"/>
                  </a:lnTo>
                  <a:lnTo>
                    <a:pt x="255" y="435"/>
                  </a:lnTo>
                  <a:lnTo>
                    <a:pt x="274" y="391"/>
                  </a:lnTo>
                  <a:lnTo>
                    <a:pt x="296" y="348"/>
                  </a:lnTo>
                  <a:lnTo>
                    <a:pt x="337" y="276"/>
                  </a:lnTo>
                  <a:lnTo>
                    <a:pt x="378" y="217"/>
                  </a:lnTo>
                  <a:lnTo>
                    <a:pt x="416" y="168"/>
                  </a:lnTo>
                  <a:lnTo>
                    <a:pt x="450" y="130"/>
                  </a:lnTo>
                  <a:lnTo>
                    <a:pt x="481" y="101"/>
                  </a:lnTo>
                  <a:lnTo>
                    <a:pt x="504" y="80"/>
                  </a:lnTo>
                  <a:lnTo>
                    <a:pt x="523" y="65"/>
                  </a:lnTo>
                  <a:lnTo>
                    <a:pt x="533" y="59"/>
                  </a:lnTo>
                  <a:lnTo>
                    <a:pt x="537" y="56"/>
                  </a:lnTo>
                  <a:lnTo>
                    <a:pt x="545" y="51"/>
                  </a:lnTo>
                  <a:lnTo>
                    <a:pt x="557" y="43"/>
                  </a:lnTo>
                  <a:lnTo>
                    <a:pt x="570" y="34"/>
                  </a:lnTo>
                  <a:lnTo>
                    <a:pt x="583" y="23"/>
                  </a:lnTo>
                  <a:lnTo>
                    <a:pt x="595" y="15"/>
                  </a:lnTo>
                  <a:lnTo>
                    <a:pt x="605" y="7"/>
                  </a:lnTo>
                  <a:lnTo>
                    <a:pt x="609" y="3"/>
                  </a:lnTo>
                  <a:lnTo>
                    <a:pt x="602" y="0"/>
                  </a:lnTo>
                  <a:lnTo>
                    <a:pt x="577" y="7"/>
                  </a:lnTo>
                  <a:lnTo>
                    <a:pt x="540" y="27"/>
                  </a:lnTo>
                  <a:lnTo>
                    <a:pt x="491" y="56"/>
                  </a:lnTo>
                  <a:lnTo>
                    <a:pt x="437" y="94"/>
                  </a:lnTo>
                  <a:lnTo>
                    <a:pt x="382" y="141"/>
                  </a:lnTo>
                  <a:lnTo>
                    <a:pt x="328" y="193"/>
                  </a:lnTo>
                  <a:lnTo>
                    <a:pt x="279" y="253"/>
                  </a:lnTo>
                  <a:lnTo>
                    <a:pt x="268" y="266"/>
                  </a:lnTo>
                  <a:lnTo>
                    <a:pt x="254" y="287"/>
                  </a:lnTo>
                  <a:lnTo>
                    <a:pt x="237" y="311"/>
                  </a:lnTo>
                  <a:lnTo>
                    <a:pt x="218" y="337"/>
                  </a:lnTo>
                  <a:lnTo>
                    <a:pt x="201" y="362"/>
                  </a:lnTo>
                  <a:lnTo>
                    <a:pt x="187" y="382"/>
                  </a:lnTo>
                  <a:lnTo>
                    <a:pt x="177" y="396"/>
                  </a:lnTo>
                  <a:lnTo>
                    <a:pt x="174" y="403"/>
                  </a:lnTo>
                  <a:lnTo>
                    <a:pt x="170" y="399"/>
                  </a:lnTo>
                  <a:lnTo>
                    <a:pt x="160" y="390"/>
                  </a:lnTo>
                  <a:lnTo>
                    <a:pt x="147" y="378"/>
                  </a:lnTo>
                  <a:lnTo>
                    <a:pt x="130" y="365"/>
                  </a:lnTo>
                  <a:lnTo>
                    <a:pt x="112" y="353"/>
                  </a:lnTo>
                  <a:lnTo>
                    <a:pt x="93" y="344"/>
                  </a:lnTo>
                  <a:lnTo>
                    <a:pt x="75" y="340"/>
                  </a:lnTo>
                  <a:lnTo>
                    <a:pt x="58" y="345"/>
                  </a:lnTo>
                  <a:lnTo>
                    <a:pt x="43" y="356"/>
                  </a:lnTo>
                  <a:lnTo>
                    <a:pt x="31" y="369"/>
                  </a:lnTo>
                  <a:lnTo>
                    <a:pt x="21" y="383"/>
                  </a:lnTo>
                  <a:lnTo>
                    <a:pt x="13" y="398"/>
                  </a:lnTo>
                  <a:lnTo>
                    <a:pt x="7" y="411"/>
                  </a:lnTo>
                  <a:lnTo>
                    <a:pt x="3" y="423"/>
                  </a:lnTo>
                  <a:lnTo>
                    <a:pt x="1" y="431"/>
                  </a:lnTo>
                  <a:lnTo>
                    <a:pt x="0" y="433"/>
                  </a:lnTo>
                  <a:lnTo>
                    <a:pt x="88" y="470"/>
                  </a:lnTo>
                </a:path>
              </a:pathLst>
            </a:custGeom>
            <a:solidFill>
              <a:srgbClr val="FF3300"/>
            </a:solidFill>
            <a:ln w="9525" cap="rnd">
              <a:noFill/>
              <a:round/>
              <a:headEnd/>
              <a:tailEnd/>
            </a:ln>
          </p:spPr>
          <p:txBody>
            <a:bodyPr/>
            <a:lstStyle/>
            <a:p>
              <a:endParaRPr lang="zh-CN" altLang="en-US"/>
            </a:p>
          </p:txBody>
        </p:sp>
      </p:grpSp>
      <p:sp>
        <p:nvSpPr>
          <p:cNvPr id="33" name="TextBox 32"/>
          <p:cNvSpPr txBox="1"/>
          <p:nvPr/>
        </p:nvSpPr>
        <p:spPr>
          <a:xfrm>
            <a:off x="2550468" y="188640"/>
            <a:ext cx="4829844" cy="646331"/>
          </a:xfrm>
          <a:prstGeom prst="rect">
            <a:avLst/>
          </a:prstGeom>
          <a:noFill/>
        </p:spPr>
        <p:txBody>
          <a:bodyPr wrap="square" rtlCol="0">
            <a:spAutoFit/>
          </a:bodyPr>
          <a:lstStyle/>
          <a:p>
            <a:r>
              <a:rPr lang="zh-CN" altLang="en-US" sz="3600" dirty="0" smtClean="0">
                <a:latin typeface="华文行楷" panose="02010800040101010101" pitchFamily="2" charset="-122"/>
                <a:ea typeface="华文行楷" panose="02010800040101010101" pitchFamily="2" charset="-122"/>
              </a:rPr>
              <a:t>计算机与通信工</a:t>
            </a:r>
            <a:r>
              <a:rPr lang="zh-CN" altLang="en-US" sz="3600" dirty="0">
                <a:latin typeface="华文行楷" panose="02010800040101010101" pitchFamily="2" charset="-122"/>
                <a:ea typeface="华文行楷" panose="02010800040101010101" pitchFamily="2" charset="-122"/>
              </a:rPr>
              <a:t>程</a:t>
            </a:r>
            <a:r>
              <a:rPr lang="zh-CN" altLang="en-US" sz="3600" dirty="0" smtClean="0">
                <a:latin typeface="华文行楷" panose="02010800040101010101" pitchFamily="2" charset="-122"/>
                <a:ea typeface="华文行楷" panose="02010800040101010101" pitchFamily="2" charset="-122"/>
              </a:rPr>
              <a:t>学院</a:t>
            </a:r>
            <a:endParaRPr lang="zh-CN" altLang="en-US" sz="3600" dirty="0">
              <a:latin typeface="华文行楷" panose="02010800040101010101" pitchFamily="2" charset="-122"/>
              <a:ea typeface="华文行楷" panose="02010800040101010101" pitchFamily="2" charset="-122"/>
            </a:endParaRPr>
          </a:p>
        </p:txBody>
      </p:sp>
    </p:spTree>
  </p:cSld>
  <p:clrMapOvr>
    <a:masterClrMapping/>
  </p:clrMapOvr>
  <p:transition>
    <p:plus/>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slide(fromTop)">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1"/>
          <p:cNvSpPr/>
          <p:nvPr/>
        </p:nvSpPr>
        <p:spPr>
          <a:xfrm>
            <a:off x="430032" y="5611880"/>
            <a:ext cx="3024335" cy="565323"/>
          </a:xfrm>
          <a:custGeom>
            <a:avLst/>
            <a:gdLst/>
            <a:ahLst/>
            <a:cxnLst/>
            <a:rect l="l" t="t" r="r" b="b"/>
            <a:pathLst>
              <a:path w="5512819" h="1584176">
                <a:moveTo>
                  <a:pt x="0" y="0"/>
                </a:moveTo>
                <a:lnTo>
                  <a:pt x="5184576" y="0"/>
                </a:lnTo>
                <a:lnTo>
                  <a:pt x="5184576" y="529601"/>
                </a:lnTo>
                <a:lnTo>
                  <a:pt x="5512819" y="761350"/>
                </a:lnTo>
                <a:lnTo>
                  <a:pt x="5184576" y="993099"/>
                </a:lnTo>
                <a:lnTo>
                  <a:pt x="5184576" y="1584176"/>
                </a:lnTo>
                <a:lnTo>
                  <a:pt x="528496" y="1584176"/>
                </a:lnTo>
                <a:lnTo>
                  <a:pt x="0" y="1175077"/>
                </a:lnTo>
                <a:close/>
              </a:path>
            </a:pathLst>
          </a:custGeom>
          <a:solidFill>
            <a:srgbClr val="FFC000">
              <a:alpha val="40000"/>
            </a:srgbClr>
          </a:solidFill>
          <a:ln w="28575" cap="flat" cmpd="sng" algn="ctr">
            <a:solidFill>
              <a:srgbClr val="FFCE33"/>
            </a:solidFill>
            <a:prstDash val="solid"/>
          </a:ln>
          <a:effectLst>
            <a:outerShdw dist="12700" dir="5400000" algn="t"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 lastClr="FFFFFF"/>
              </a:solidFill>
              <a:effectLst/>
              <a:uLnTx/>
              <a:uFillTx/>
              <a:latin typeface="Calibri"/>
              <a:ea typeface="宋体"/>
              <a:cs typeface="+mn-cs"/>
            </a:endParaRPr>
          </a:p>
        </p:txBody>
      </p:sp>
      <p:sp>
        <p:nvSpPr>
          <p:cNvPr id="5" name="矩形 4"/>
          <p:cNvSpPr/>
          <p:nvPr/>
        </p:nvSpPr>
        <p:spPr>
          <a:xfrm>
            <a:off x="0" y="0"/>
            <a:ext cx="9144000" cy="896526"/>
          </a:xfrm>
          <a:prstGeom prst="rect">
            <a:avLst/>
          </a:prstGeom>
          <a:gradFill>
            <a:gsLst>
              <a:gs pos="0">
                <a:schemeClr val="accent1">
                  <a:tint val="66000"/>
                  <a:satMod val="160000"/>
                </a:schemeClr>
              </a:gs>
              <a:gs pos="30000">
                <a:schemeClr val="accent1">
                  <a:tint val="44500"/>
                  <a:satMod val="160000"/>
                  <a:alpha val="74000"/>
                </a:schemeClr>
              </a:gs>
              <a:gs pos="100000">
                <a:schemeClr val="accent1">
                  <a:tint val="23500"/>
                  <a:satMod val="16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3"/>
          <p:cNvSpPr txBox="1"/>
          <p:nvPr/>
        </p:nvSpPr>
        <p:spPr>
          <a:xfrm>
            <a:off x="3220522" y="235635"/>
            <a:ext cx="3206847" cy="646331"/>
          </a:xfrm>
          <a:prstGeom prst="rect">
            <a:avLst/>
          </a:prstGeom>
          <a:noFill/>
        </p:spPr>
        <p:txBody>
          <a:bodyPr wrap="square" rtlCol="0">
            <a:spAutoFit/>
          </a:bodyPr>
          <a:lstStyle/>
          <a:p>
            <a:r>
              <a:rPr lang="zh-CN" altLang="en-US" sz="3600" dirty="0" smtClean="0">
                <a:latin typeface="华文行楷" panose="02010800040101010101" pitchFamily="2" charset="-122"/>
                <a:ea typeface="华文行楷" panose="02010800040101010101" pitchFamily="2" charset="-122"/>
              </a:rPr>
              <a:t>软件工程学科</a:t>
            </a:r>
            <a:endParaRPr lang="zh-CN" altLang="en-US" sz="3600" dirty="0">
              <a:latin typeface="华文行楷" panose="02010800040101010101" pitchFamily="2" charset="-122"/>
              <a:ea typeface="华文行楷" panose="02010800040101010101" pitchFamily="2" charset="-122"/>
            </a:endParaRPr>
          </a:p>
        </p:txBody>
      </p:sp>
      <p:grpSp>
        <p:nvGrpSpPr>
          <p:cNvPr id="6" name="Group 33"/>
          <p:cNvGrpSpPr>
            <a:grpSpLocks/>
          </p:cNvGrpSpPr>
          <p:nvPr/>
        </p:nvGrpSpPr>
        <p:grpSpPr bwMode="auto">
          <a:xfrm>
            <a:off x="683568" y="980728"/>
            <a:ext cx="3024336" cy="593725"/>
            <a:chOff x="612" y="799"/>
            <a:chExt cx="2268" cy="374"/>
          </a:xfrm>
        </p:grpSpPr>
        <p:sp>
          <p:nvSpPr>
            <p:cNvPr id="7" name="AutoShape 34"/>
            <p:cNvSpPr>
              <a:spLocks noChangeArrowheads="1"/>
            </p:cNvSpPr>
            <p:nvPr/>
          </p:nvSpPr>
          <p:spPr bwMode="auto">
            <a:xfrm>
              <a:off x="696" y="799"/>
              <a:ext cx="2184" cy="374"/>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eaLnBrk="0" fontAlgn="auto" hangingPunct="0">
                <a:spcBef>
                  <a:spcPct val="20000"/>
                </a:spcBef>
                <a:spcAft>
                  <a:spcPts val="0"/>
                </a:spcAft>
                <a:buFont typeface="Arial" charset="0"/>
                <a:buNone/>
                <a:defRPr/>
              </a:pPr>
              <a:r>
                <a:rPr lang="zh-CN" altLang="en-US" sz="2800" dirty="0" smtClean="0">
                  <a:effectLst>
                    <a:outerShdw blurRad="38100" dist="38100" dir="2700000" algn="tl">
                      <a:srgbClr val="C0C0C0"/>
                    </a:outerShdw>
                  </a:effectLst>
                  <a:latin typeface="Arial" charset="0"/>
                  <a:ea typeface="华文行楷" pitchFamily="2" charset="-122"/>
                </a:rPr>
                <a:t>学科设置</a:t>
              </a:r>
              <a:endParaRPr lang="zh-CN" altLang="en-US" sz="2800" dirty="0">
                <a:effectLst>
                  <a:outerShdw blurRad="38100" dist="38100" dir="2700000" algn="tl">
                    <a:srgbClr val="C0C0C0"/>
                  </a:outerShdw>
                </a:effectLst>
                <a:latin typeface="Arial" charset="0"/>
                <a:ea typeface="华文行楷" pitchFamily="2" charset="-122"/>
              </a:endParaRPr>
            </a:p>
          </p:txBody>
        </p:sp>
        <p:sp>
          <p:nvSpPr>
            <p:cNvPr id="8" name="AutoShape 35"/>
            <p:cNvSpPr>
              <a:spLocks noChangeArrowheads="1"/>
            </p:cNvSpPr>
            <p:nvPr/>
          </p:nvSpPr>
          <p:spPr bwMode="auto">
            <a:xfrm>
              <a:off x="612" y="870"/>
              <a:ext cx="235" cy="231"/>
            </a:xfrm>
            <a:prstGeom prst="roundRect">
              <a:avLst>
                <a:gd name="adj" fmla="val 0"/>
              </a:avLst>
            </a:prstGeom>
            <a:solidFill>
              <a:schemeClr val="bg1"/>
            </a:solidFill>
            <a:ln w="9525" algn="ctr">
              <a:noFill/>
              <a:round/>
              <a:headEnd/>
              <a:tailEnd/>
            </a:ln>
            <a:effectLst>
              <a:outerShdw dist="35921" dir="2700000" algn="ctr" rotWithShape="0">
                <a:schemeClr val="tx1">
                  <a:alpha val="50000"/>
                </a:schemeClr>
              </a:outerShdw>
            </a:effectLst>
          </p:spPr>
          <p:txBody>
            <a:bodyPr wrap="none" anchor="ctr"/>
            <a:lstStyle/>
            <a:p>
              <a:pPr algn="ctr" eaLnBrk="0" fontAlgn="auto" hangingPunct="0">
                <a:spcBef>
                  <a:spcPts val="0"/>
                </a:spcBef>
                <a:spcAft>
                  <a:spcPts val="0"/>
                </a:spcAft>
                <a:defRPr/>
              </a:pPr>
              <a:endParaRPr lang="zh-CN" altLang="zh-CN" sz="2800" b="1">
                <a:solidFill>
                  <a:srgbClr val="FF6600"/>
                </a:solidFill>
                <a:effectLst>
                  <a:outerShdw blurRad="38100" dist="38100" dir="2700000" algn="tl">
                    <a:srgbClr val="C0C0C0"/>
                  </a:outerShdw>
                </a:effectLst>
                <a:latin typeface="Calibri" pitchFamily="34" charset="0"/>
                <a:ea typeface="宋体" charset="-122"/>
                <a:sym typeface="Wingdings" pitchFamily="2" charset="2"/>
              </a:endParaRPr>
            </a:p>
          </p:txBody>
        </p:sp>
        <p:sp>
          <p:nvSpPr>
            <p:cNvPr id="9" name="Freeform 36"/>
            <p:cNvSpPr>
              <a:spLocks/>
            </p:cNvSpPr>
            <p:nvPr/>
          </p:nvSpPr>
          <p:spPr bwMode="auto">
            <a:xfrm>
              <a:off x="627" y="805"/>
              <a:ext cx="303" cy="266"/>
            </a:xfrm>
            <a:custGeom>
              <a:avLst/>
              <a:gdLst>
                <a:gd name="T0" fmla="*/ 0 w 610"/>
                <a:gd name="T1" fmla="*/ 0 h 609"/>
                <a:gd name="T2" fmla="*/ 0 w 610"/>
                <a:gd name="T3" fmla="*/ 0 h 609"/>
                <a:gd name="T4" fmla="*/ 0 w 610"/>
                <a:gd name="T5" fmla="*/ 0 h 609"/>
                <a:gd name="T6" fmla="*/ 0 w 610"/>
                <a:gd name="T7" fmla="*/ 0 h 609"/>
                <a:gd name="T8" fmla="*/ 0 w 610"/>
                <a:gd name="T9" fmla="*/ 0 h 609"/>
                <a:gd name="T10" fmla="*/ 0 w 610"/>
                <a:gd name="T11" fmla="*/ 0 h 609"/>
                <a:gd name="T12" fmla="*/ 0 w 610"/>
                <a:gd name="T13" fmla="*/ 0 h 609"/>
                <a:gd name="T14" fmla="*/ 0 w 610"/>
                <a:gd name="T15" fmla="*/ 0 h 609"/>
                <a:gd name="T16" fmla="*/ 0 w 610"/>
                <a:gd name="T17" fmla="*/ 0 h 609"/>
                <a:gd name="T18" fmla="*/ 0 w 610"/>
                <a:gd name="T19" fmla="*/ 0 h 609"/>
                <a:gd name="T20" fmla="*/ 0 w 610"/>
                <a:gd name="T21" fmla="*/ 0 h 609"/>
                <a:gd name="T22" fmla="*/ 0 w 610"/>
                <a:gd name="T23" fmla="*/ 0 h 609"/>
                <a:gd name="T24" fmla="*/ 0 w 610"/>
                <a:gd name="T25" fmla="*/ 0 h 609"/>
                <a:gd name="T26" fmla="*/ 0 w 610"/>
                <a:gd name="T27" fmla="*/ 0 h 609"/>
                <a:gd name="T28" fmla="*/ 0 w 610"/>
                <a:gd name="T29" fmla="*/ 0 h 609"/>
                <a:gd name="T30" fmla="*/ 0 w 610"/>
                <a:gd name="T31" fmla="*/ 0 h 609"/>
                <a:gd name="T32" fmla="*/ 0 w 610"/>
                <a:gd name="T33" fmla="*/ 0 h 609"/>
                <a:gd name="T34" fmla="*/ 0 w 610"/>
                <a:gd name="T35" fmla="*/ 0 h 609"/>
                <a:gd name="T36" fmla="*/ 0 w 610"/>
                <a:gd name="T37" fmla="*/ 0 h 609"/>
                <a:gd name="T38" fmla="*/ 0 w 610"/>
                <a:gd name="T39" fmla="*/ 0 h 609"/>
                <a:gd name="T40" fmla="*/ 0 w 610"/>
                <a:gd name="T41" fmla="*/ 0 h 609"/>
                <a:gd name="T42" fmla="*/ 0 w 610"/>
                <a:gd name="T43" fmla="*/ 0 h 609"/>
                <a:gd name="T44" fmla="*/ 0 w 610"/>
                <a:gd name="T45" fmla="*/ 0 h 609"/>
                <a:gd name="T46" fmla="*/ 0 w 610"/>
                <a:gd name="T47" fmla="*/ 0 h 609"/>
                <a:gd name="T48" fmla="*/ 0 w 610"/>
                <a:gd name="T49" fmla="*/ 0 h 609"/>
                <a:gd name="T50" fmla="*/ 0 w 610"/>
                <a:gd name="T51" fmla="*/ 0 h 609"/>
                <a:gd name="T52" fmla="*/ 0 w 610"/>
                <a:gd name="T53" fmla="*/ 0 h 609"/>
                <a:gd name="T54" fmla="*/ 0 w 610"/>
                <a:gd name="T55" fmla="*/ 0 h 609"/>
                <a:gd name="T56" fmla="*/ 0 w 610"/>
                <a:gd name="T57" fmla="*/ 0 h 609"/>
                <a:gd name="T58" fmla="*/ 0 w 610"/>
                <a:gd name="T59" fmla="*/ 0 h 609"/>
                <a:gd name="T60" fmla="*/ 0 w 610"/>
                <a:gd name="T61" fmla="*/ 0 h 609"/>
                <a:gd name="T62" fmla="*/ 0 w 610"/>
                <a:gd name="T63" fmla="*/ 0 h 609"/>
                <a:gd name="T64" fmla="*/ 0 w 610"/>
                <a:gd name="T65" fmla="*/ 0 h 609"/>
                <a:gd name="T66" fmla="*/ 0 w 610"/>
                <a:gd name="T67" fmla="*/ 0 h 609"/>
                <a:gd name="T68" fmla="*/ 0 w 610"/>
                <a:gd name="T69" fmla="*/ 0 h 609"/>
                <a:gd name="T70" fmla="*/ 0 w 610"/>
                <a:gd name="T71" fmla="*/ 0 h 609"/>
                <a:gd name="T72" fmla="*/ 0 w 610"/>
                <a:gd name="T73" fmla="*/ 0 h 60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10"/>
                <a:gd name="T112" fmla="*/ 0 h 609"/>
                <a:gd name="T113" fmla="*/ 610 w 610"/>
                <a:gd name="T114" fmla="*/ 609 h 60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10" h="609">
                  <a:moveTo>
                    <a:pt x="88" y="470"/>
                  </a:moveTo>
                  <a:lnTo>
                    <a:pt x="90" y="472"/>
                  </a:lnTo>
                  <a:lnTo>
                    <a:pt x="96" y="476"/>
                  </a:lnTo>
                  <a:lnTo>
                    <a:pt x="105" y="481"/>
                  </a:lnTo>
                  <a:lnTo>
                    <a:pt x="116" y="487"/>
                  </a:lnTo>
                  <a:lnTo>
                    <a:pt x="126" y="497"/>
                  </a:lnTo>
                  <a:lnTo>
                    <a:pt x="138" y="509"/>
                  </a:lnTo>
                  <a:lnTo>
                    <a:pt x="150" y="520"/>
                  </a:lnTo>
                  <a:lnTo>
                    <a:pt x="159" y="535"/>
                  </a:lnTo>
                  <a:lnTo>
                    <a:pt x="168" y="551"/>
                  </a:lnTo>
                  <a:lnTo>
                    <a:pt x="176" y="564"/>
                  </a:lnTo>
                  <a:lnTo>
                    <a:pt x="183" y="576"/>
                  </a:lnTo>
                  <a:lnTo>
                    <a:pt x="189" y="586"/>
                  </a:lnTo>
                  <a:lnTo>
                    <a:pt x="193" y="596"/>
                  </a:lnTo>
                  <a:lnTo>
                    <a:pt x="197" y="601"/>
                  </a:lnTo>
                  <a:lnTo>
                    <a:pt x="200" y="606"/>
                  </a:lnTo>
                  <a:lnTo>
                    <a:pt x="200" y="608"/>
                  </a:lnTo>
                  <a:lnTo>
                    <a:pt x="203" y="601"/>
                  </a:lnTo>
                  <a:lnTo>
                    <a:pt x="206" y="582"/>
                  </a:lnTo>
                  <a:lnTo>
                    <a:pt x="214" y="553"/>
                  </a:lnTo>
                  <a:lnTo>
                    <a:pt x="226" y="519"/>
                  </a:lnTo>
                  <a:lnTo>
                    <a:pt x="239" y="478"/>
                  </a:lnTo>
                  <a:lnTo>
                    <a:pt x="255" y="435"/>
                  </a:lnTo>
                  <a:lnTo>
                    <a:pt x="274" y="391"/>
                  </a:lnTo>
                  <a:lnTo>
                    <a:pt x="296" y="348"/>
                  </a:lnTo>
                  <a:lnTo>
                    <a:pt x="337" y="276"/>
                  </a:lnTo>
                  <a:lnTo>
                    <a:pt x="378" y="217"/>
                  </a:lnTo>
                  <a:lnTo>
                    <a:pt x="416" y="168"/>
                  </a:lnTo>
                  <a:lnTo>
                    <a:pt x="450" y="130"/>
                  </a:lnTo>
                  <a:lnTo>
                    <a:pt x="481" y="101"/>
                  </a:lnTo>
                  <a:lnTo>
                    <a:pt x="504" y="80"/>
                  </a:lnTo>
                  <a:lnTo>
                    <a:pt x="523" y="65"/>
                  </a:lnTo>
                  <a:lnTo>
                    <a:pt x="533" y="59"/>
                  </a:lnTo>
                  <a:lnTo>
                    <a:pt x="537" y="56"/>
                  </a:lnTo>
                  <a:lnTo>
                    <a:pt x="545" y="51"/>
                  </a:lnTo>
                  <a:lnTo>
                    <a:pt x="557" y="43"/>
                  </a:lnTo>
                  <a:lnTo>
                    <a:pt x="570" y="34"/>
                  </a:lnTo>
                  <a:lnTo>
                    <a:pt x="583" y="23"/>
                  </a:lnTo>
                  <a:lnTo>
                    <a:pt x="595" y="15"/>
                  </a:lnTo>
                  <a:lnTo>
                    <a:pt x="605" y="7"/>
                  </a:lnTo>
                  <a:lnTo>
                    <a:pt x="609" y="3"/>
                  </a:lnTo>
                  <a:lnTo>
                    <a:pt x="602" y="0"/>
                  </a:lnTo>
                  <a:lnTo>
                    <a:pt x="577" y="7"/>
                  </a:lnTo>
                  <a:lnTo>
                    <a:pt x="540" y="27"/>
                  </a:lnTo>
                  <a:lnTo>
                    <a:pt x="491" y="56"/>
                  </a:lnTo>
                  <a:lnTo>
                    <a:pt x="437" y="94"/>
                  </a:lnTo>
                  <a:lnTo>
                    <a:pt x="382" y="141"/>
                  </a:lnTo>
                  <a:lnTo>
                    <a:pt x="328" y="193"/>
                  </a:lnTo>
                  <a:lnTo>
                    <a:pt x="279" y="253"/>
                  </a:lnTo>
                  <a:lnTo>
                    <a:pt x="268" y="266"/>
                  </a:lnTo>
                  <a:lnTo>
                    <a:pt x="254" y="287"/>
                  </a:lnTo>
                  <a:lnTo>
                    <a:pt x="237" y="311"/>
                  </a:lnTo>
                  <a:lnTo>
                    <a:pt x="218" y="337"/>
                  </a:lnTo>
                  <a:lnTo>
                    <a:pt x="201" y="362"/>
                  </a:lnTo>
                  <a:lnTo>
                    <a:pt x="187" y="382"/>
                  </a:lnTo>
                  <a:lnTo>
                    <a:pt x="177" y="396"/>
                  </a:lnTo>
                  <a:lnTo>
                    <a:pt x="174" y="403"/>
                  </a:lnTo>
                  <a:lnTo>
                    <a:pt x="170" y="399"/>
                  </a:lnTo>
                  <a:lnTo>
                    <a:pt x="160" y="390"/>
                  </a:lnTo>
                  <a:lnTo>
                    <a:pt x="147" y="378"/>
                  </a:lnTo>
                  <a:lnTo>
                    <a:pt x="130" y="365"/>
                  </a:lnTo>
                  <a:lnTo>
                    <a:pt x="112" y="353"/>
                  </a:lnTo>
                  <a:lnTo>
                    <a:pt x="93" y="344"/>
                  </a:lnTo>
                  <a:lnTo>
                    <a:pt x="75" y="340"/>
                  </a:lnTo>
                  <a:lnTo>
                    <a:pt x="58" y="345"/>
                  </a:lnTo>
                  <a:lnTo>
                    <a:pt x="43" y="356"/>
                  </a:lnTo>
                  <a:lnTo>
                    <a:pt x="31" y="369"/>
                  </a:lnTo>
                  <a:lnTo>
                    <a:pt x="21" y="383"/>
                  </a:lnTo>
                  <a:lnTo>
                    <a:pt x="13" y="398"/>
                  </a:lnTo>
                  <a:lnTo>
                    <a:pt x="7" y="411"/>
                  </a:lnTo>
                  <a:lnTo>
                    <a:pt x="3" y="423"/>
                  </a:lnTo>
                  <a:lnTo>
                    <a:pt x="1" y="431"/>
                  </a:lnTo>
                  <a:lnTo>
                    <a:pt x="0" y="433"/>
                  </a:lnTo>
                  <a:lnTo>
                    <a:pt x="88" y="470"/>
                  </a:lnTo>
                </a:path>
              </a:pathLst>
            </a:custGeom>
            <a:solidFill>
              <a:srgbClr val="FF3300"/>
            </a:solidFill>
            <a:ln w="9525" cap="rnd">
              <a:noFill/>
              <a:round/>
              <a:headEnd/>
              <a:tailEnd/>
            </a:ln>
          </p:spPr>
          <p:txBody>
            <a:bodyPr/>
            <a:lstStyle/>
            <a:p>
              <a:endParaRPr lang="zh-CN" altLang="en-US"/>
            </a:p>
          </p:txBody>
        </p:sp>
      </p:grpSp>
      <p:sp>
        <p:nvSpPr>
          <p:cNvPr id="12" name="矩形 1"/>
          <p:cNvSpPr/>
          <p:nvPr/>
        </p:nvSpPr>
        <p:spPr>
          <a:xfrm>
            <a:off x="323528" y="3068960"/>
            <a:ext cx="3120515" cy="866991"/>
          </a:xfrm>
          <a:custGeom>
            <a:avLst/>
            <a:gdLst/>
            <a:ahLst/>
            <a:cxnLst/>
            <a:rect l="l" t="t" r="r" b="b"/>
            <a:pathLst>
              <a:path w="5512819" h="1584176">
                <a:moveTo>
                  <a:pt x="0" y="0"/>
                </a:moveTo>
                <a:lnTo>
                  <a:pt x="5184576" y="0"/>
                </a:lnTo>
                <a:lnTo>
                  <a:pt x="5184576" y="529601"/>
                </a:lnTo>
                <a:lnTo>
                  <a:pt x="5512819" y="761350"/>
                </a:lnTo>
                <a:lnTo>
                  <a:pt x="5184576" y="993099"/>
                </a:lnTo>
                <a:lnTo>
                  <a:pt x="5184576" y="1584176"/>
                </a:lnTo>
                <a:lnTo>
                  <a:pt x="528496" y="1584176"/>
                </a:lnTo>
                <a:lnTo>
                  <a:pt x="0" y="1175077"/>
                </a:lnTo>
                <a:close/>
              </a:path>
            </a:pathLst>
          </a:custGeom>
          <a:solidFill>
            <a:srgbClr val="FFC000">
              <a:alpha val="40000"/>
            </a:srgbClr>
          </a:solidFill>
          <a:ln w="28575" cap="flat" cmpd="sng" algn="ctr">
            <a:solidFill>
              <a:srgbClr val="FFCE33"/>
            </a:solidFill>
            <a:prstDash val="solid"/>
          </a:ln>
          <a:effectLst>
            <a:outerShdw dist="12700" dir="5400000" algn="t"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6" name="椭圆 15"/>
          <p:cNvSpPr/>
          <p:nvPr/>
        </p:nvSpPr>
        <p:spPr>
          <a:xfrm>
            <a:off x="3670391" y="2371528"/>
            <a:ext cx="144000" cy="144000"/>
          </a:xfrm>
          <a:prstGeom prst="ellipse">
            <a:avLst/>
          </a:prstGeom>
          <a:gradFill flip="none" rotWithShape="1">
            <a:gsLst>
              <a:gs pos="0">
                <a:srgbClr val="F79646">
                  <a:lumMod val="75000"/>
                </a:srgbClr>
              </a:gs>
              <a:gs pos="54000">
                <a:srgbClr val="FFCE33">
                  <a:shade val="100000"/>
                  <a:satMod val="115000"/>
                </a:srgbClr>
              </a:gs>
            </a:gsLst>
            <a:path path="circle">
              <a:fillToRect l="50000" t="50000" r="50000" b="50000"/>
            </a:path>
            <a:tileRect/>
          </a:gradFill>
          <a:ln w="28575" cap="flat" cmpd="sng" algn="ctr">
            <a:solidFill>
              <a:srgbClr val="A47D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17" name="TextBox 16"/>
          <p:cNvSpPr txBox="1"/>
          <p:nvPr/>
        </p:nvSpPr>
        <p:spPr>
          <a:xfrm>
            <a:off x="3670391" y="2083488"/>
            <a:ext cx="1008112" cy="607218"/>
          </a:xfrm>
          <a:prstGeom prst="rect">
            <a:avLst/>
          </a:prstGeom>
          <a:noFill/>
        </p:spPr>
        <p:txBody>
          <a:bodyPr wrap="square" rtlCol="0">
            <a:spAutoFit/>
          </a:body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2800" b="1" i="0" u="none" strike="noStrike" kern="0" cap="none" spc="0" normalizeH="0" baseline="0" noProof="0" dirty="0" smtClean="0">
                <a:ln>
                  <a:noFill/>
                </a:ln>
                <a:solidFill>
                  <a:sysClr val="windowText" lastClr="000000">
                    <a:lumMod val="65000"/>
                    <a:lumOff val="35000"/>
                  </a:sysClr>
                </a:solidFill>
                <a:effectLst/>
                <a:uLnTx/>
                <a:uFillTx/>
                <a:latin typeface="Candara" pitchFamily="34" charset="0"/>
                <a:ea typeface="微软雅黑" pitchFamily="34" charset="-122"/>
                <a:cs typeface="Calibri" pitchFamily="34" charset="0"/>
              </a:rPr>
              <a:t>20xx</a:t>
            </a:r>
            <a:endParaRPr kumimoji="0" lang="en-US" altLang="zh-CN" sz="3200" b="1" i="0" u="none" strike="noStrike" kern="0" cap="none" spc="0" normalizeH="0" baseline="0" noProof="0" dirty="0" smtClean="0">
              <a:ln>
                <a:noFill/>
              </a:ln>
              <a:solidFill>
                <a:sysClr val="windowText" lastClr="000000">
                  <a:lumMod val="65000"/>
                  <a:lumOff val="35000"/>
                </a:sysClr>
              </a:solidFill>
              <a:effectLst/>
              <a:uLnTx/>
              <a:uFillTx/>
              <a:latin typeface="Candara" pitchFamily="34" charset="0"/>
              <a:ea typeface="微软雅黑" pitchFamily="34" charset="-122"/>
              <a:cs typeface="Calibri" pitchFamily="34" charset="0"/>
            </a:endParaRPr>
          </a:p>
        </p:txBody>
      </p:sp>
      <p:sp>
        <p:nvSpPr>
          <p:cNvPr id="25" name="椭圆 24"/>
          <p:cNvSpPr/>
          <p:nvPr/>
        </p:nvSpPr>
        <p:spPr>
          <a:xfrm>
            <a:off x="3688870" y="3429016"/>
            <a:ext cx="144000" cy="144000"/>
          </a:xfrm>
          <a:prstGeom prst="ellipse">
            <a:avLst/>
          </a:prstGeom>
          <a:gradFill flip="none" rotWithShape="1">
            <a:gsLst>
              <a:gs pos="0">
                <a:srgbClr val="F79646">
                  <a:lumMod val="75000"/>
                </a:srgbClr>
              </a:gs>
              <a:gs pos="54000">
                <a:srgbClr val="FFCE33">
                  <a:shade val="100000"/>
                  <a:satMod val="115000"/>
                </a:srgbClr>
              </a:gs>
            </a:gsLst>
            <a:path path="circle">
              <a:fillToRect l="50000" t="50000" r="50000" b="50000"/>
            </a:path>
            <a:tileRect/>
          </a:gradFill>
          <a:ln w="28575" cap="flat" cmpd="sng" algn="ctr">
            <a:solidFill>
              <a:srgbClr val="A47D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26" name="TextBox 25"/>
          <p:cNvSpPr txBox="1"/>
          <p:nvPr/>
        </p:nvSpPr>
        <p:spPr>
          <a:xfrm>
            <a:off x="3742399" y="3140968"/>
            <a:ext cx="1008112" cy="652486"/>
          </a:xfrm>
          <a:prstGeom prst="rect">
            <a:avLst/>
          </a:prstGeom>
          <a:noFill/>
        </p:spPr>
        <p:txBody>
          <a:bodyPr wrap="square" rtlCol="0">
            <a:spAutoFit/>
          </a:body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2800" b="1" i="0" u="none" strike="noStrike" kern="0" cap="none" spc="0" normalizeH="0" baseline="0" noProof="0" dirty="0" smtClean="0">
                <a:ln>
                  <a:noFill/>
                </a:ln>
                <a:solidFill>
                  <a:sysClr val="windowText" lastClr="000000">
                    <a:lumMod val="65000"/>
                    <a:lumOff val="35000"/>
                  </a:sysClr>
                </a:solidFill>
                <a:effectLst/>
                <a:uLnTx/>
                <a:uFillTx/>
                <a:latin typeface="Candara" pitchFamily="34" charset="0"/>
                <a:ea typeface="微软雅黑" pitchFamily="34" charset="-122"/>
                <a:cs typeface="Calibri" pitchFamily="34" charset="0"/>
              </a:rPr>
              <a:t>2011</a:t>
            </a:r>
            <a:endParaRPr kumimoji="0" lang="en-US" altLang="zh-CN" sz="3200" b="1" i="0" u="none" strike="noStrike" kern="0" cap="none" spc="0" normalizeH="0" baseline="0" noProof="0" dirty="0" smtClean="0">
              <a:ln>
                <a:noFill/>
              </a:ln>
              <a:solidFill>
                <a:sysClr val="windowText" lastClr="000000">
                  <a:lumMod val="65000"/>
                  <a:lumOff val="35000"/>
                </a:sysClr>
              </a:solidFill>
              <a:effectLst/>
              <a:uLnTx/>
              <a:uFillTx/>
              <a:latin typeface="Candara" pitchFamily="34" charset="0"/>
              <a:ea typeface="微软雅黑" pitchFamily="34" charset="-122"/>
              <a:cs typeface="Calibri" pitchFamily="34" charset="0"/>
            </a:endParaRPr>
          </a:p>
        </p:txBody>
      </p:sp>
      <p:sp>
        <p:nvSpPr>
          <p:cNvPr id="34" name="椭圆 33"/>
          <p:cNvSpPr/>
          <p:nvPr/>
        </p:nvSpPr>
        <p:spPr>
          <a:xfrm>
            <a:off x="3670391" y="4682342"/>
            <a:ext cx="144000" cy="144000"/>
          </a:xfrm>
          <a:prstGeom prst="ellipse">
            <a:avLst/>
          </a:prstGeom>
          <a:gradFill flip="none" rotWithShape="1">
            <a:gsLst>
              <a:gs pos="0">
                <a:srgbClr val="F79646">
                  <a:lumMod val="75000"/>
                </a:srgbClr>
              </a:gs>
              <a:gs pos="54000">
                <a:srgbClr val="FFCE33">
                  <a:shade val="100000"/>
                  <a:satMod val="115000"/>
                </a:srgbClr>
              </a:gs>
            </a:gsLst>
            <a:path path="circle">
              <a:fillToRect l="50000" t="50000" r="50000" b="50000"/>
            </a:path>
            <a:tileRect/>
          </a:gradFill>
          <a:ln w="28575" cap="flat" cmpd="sng" algn="ctr">
            <a:solidFill>
              <a:srgbClr val="A47D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35" name="TextBox 34"/>
          <p:cNvSpPr txBox="1"/>
          <p:nvPr/>
        </p:nvSpPr>
        <p:spPr>
          <a:xfrm>
            <a:off x="3742399" y="4428598"/>
            <a:ext cx="1008112" cy="607218"/>
          </a:xfrm>
          <a:prstGeom prst="rect">
            <a:avLst/>
          </a:prstGeom>
          <a:noFill/>
        </p:spPr>
        <p:txBody>
          <a:bodyPr wrap="square" rtlCol="0">
            <a:spAutoFit/>
          </a:body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2800" b="1" i="0" u="none" strike="noStrike" kern="0" cap="none" spc="0" normalizeH="0" baseline="0" noProof="0" dirty="0" smtClean="0">
                <a:ln>
                  <a:noFill/>
                </a:ln>
                <a:solidFill>
                  <a:sysClr val="windowText" lastClr="000000">
                    <a:lumMod val="65000"/>
                    <a:lumOff val="35000"/>
                  </a:sysClr>
                </a:solidFill>
                <a:effectLst/>
                <a:uLnTx/>
                <a:uFillTx/>
                <a:latin typeface="Candara" pitchFamily="34" charset="0"/>
                <a:ea typeface="微软雅黑" pitchFamily="34" charset="-122"/>
                <a:cs typeface="Calibri" pitchFamily="34" charset="0"/>
              </a:rPr>
              <a:t>2012</a:t>
            </a:r>
            <a:endParaRPr kumimoji="0" lang="en-US" altLang="zh-CN" sz="3200" b="1" i="0" u="none" strike="noStrike" kern="0" cap="none" spc="0" normalizeH="0" baseline="0" noProof="0" dirty="0" smtClean="0">
              <a:ln>
                <a:noFill/>
              </a:ln>
              <a:solidFill>
                <a:sysClr val="windowText" lastClr="000000">
                  <a:lumMod val="65000"/>
                  <a:lumOff val="35000"/>
                </a:sysClr>
              </a:solidFill>
              <a:effectLst/>
              <a:uLnTx/>
              <a:uFillTx/>
              <a:latin typeface="Candara" pitchFamily="34" charset="0"/>
              <a:ea typeface="微软雅黑" pitchFamily="34" charset="-122"/>
              <a:cs typeface="Calibri" pitchFamily="34" charset="0"/>
            </a:endParaRPr>
          </a:p>
        </p:txBody>
      </p:sp>
      <p:sp>
        <p:nvSpPr>
          <p:cNvPr id="43" name="椭圆 42"/>
          <p:cNvSpPr/>
          <p:nvPr/>
        </p:nvSpPr>
        <p:spPr>
          <a:xfrm>
            <a:off x="3670391" y="5853456"/>
            <a:ext cx="144000" cy="144000"/>
          </a:xfrm>
          <a:prstGeom prst="ellipse">
            <a:avLst/>
          </a:prstGeom>
          <a:gradFill flip="none" rotWithShape="1">
            <a:gsLst>
              <a:gs pos="0">
                <a:srgbClr val="F79646">
                  <a:lumMod val="75000"/>
                </a:srgbClr>
              </a:gs>
              <a:gs pos="54000">
                <a:srgbClr val="FFCE33">
                  <a:shade val="100000"/>
                  <a:satMod val="115000"/>
                </a:srgbClr>
              </a:gs>
            </a:gsLst>
            <a:path path="circle">
              <a:fillToRect l="50000" t="50000" r="50000" b="50000"/>
            </a:path>
            <a:tileRect/>
          </a:gradFill>
          <a:ln w="28575" cap="flat" cmpd="sng" algn="ctr">
            <a:solidFill>
              <a:srgbClr val="A47D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cxnSp>
        <p:nvCxnSpPr>
          <p:cNvPr id="47" name="直接连接符 46"/>
          <p:cNvCxnSpPr>
            <a:endCxn id="57" idx="1"/>
          </p:cNvCxnSpPr>
          <p:nvPr/>
        </p:nvCxnSpPr>
        <p:spPr>
          <a:xfrm>
            <a:off x="3742399" y="2443528"/>
            <a:ext cx="0" cy="3440807"/>
          </a:xfrm>
          <a:prstGeom prst="line">
            <a:avLst/>
          </a:prstGeom>
          <a:noFill/>
          <a:ln w="28575" cap="flat" cmpd="sng" algn="ctr">
            <a:solidFill>
              <a:sysClr val="window" lastClr="FFFFFF">
                <a:lumMod val="50000"/>
              </a:sysClr>
            </a:solidFill>
            <a:prstDash val="sysDash"/>
          </a:ln>
          <a:effectLst/>
        </p:spPr>
      </p:cxnSp>
      <p:sp>
        <p:nvSpPr>
          <p:cNvPr id="48" name="矩形 1"/>
          <p:cNvSpPr/>
          <p:nvPr/>
        </p:nvSpPr>
        <p:spPr>
          <a:xfrm>
            <a:off x="323320" y="2157703"/>
            <a:ext cx="3130839" cy="571649"/>
          </a:xfrm>
          <a:custGeom>
            <a:avLst/>
            <a:gdLst/>
            <a:ahLst/>
            <a:cxnLst/>
            <a:rect l="l" t="t" r="r" b="b"/>
            <a:pathLst>
              <a:path w="5512819" h="1584176">
                <a:moveTo>
                  <a:pt x="0" y="0"/>
                </a:moveTo>
                <a:lnTo>
                  <a:pt x="5184576" y="0"/>
                </a:lnTo>
                <a:lnTo>
                  <a:pt x="5184576" y="529601"/>
                </a:lnTo>
                <a:lnTo>
                  <a:pt x="5512819" y="761350"/>
                </a:lnTo>
                <a:lnTo>
                  <a:pt x="5184576" y="993099"/>
                </a:lnTo>
                <a:lnTo>
                  <a:pt x="5184576" y="1584176"/>
                </a:lnTo>
                <a:lnTo>
                  <a:pt x="528496" y="1584176"/>
                </a:lnTo>
                <a:lnTo>
                  <a:pt x="0" y="1175077"/>
                </a:lnTo>
                <a:close/>
              </a:path>
            </a:pathLst>
          </a:custGeom>
          <a:solidFill>
            <a:srgbClr val="FFC000">
              <a:alpha val="40000"/>
            </a:srgbClr>
          </a:solidFill>
          <a:ln w="28575" cap="flat" cmpd="sng" algn="ctr">
            <a:solidFill>
              <a:srgbClr val="FFCE33"/>
            </a:solidFill>
            <a:prstDash val="solid"/>
          </a:ln>
          <a:effectLst>
            <a:outerShdw dist="12700" dir="5400000" algn="t"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 lastClr="FFFFFF"/>
              </a:solidFill>
              <a:effectLst/>
              <a:uLnTx/>
              <a:uFillTx/>
              <a:latin typeface="Calibri"/>
              <a:ea typeface="宋体"/>
              <a:cs typeface="+mn-cs"/>
            </a:endParaRPr>
          </a:p>
        </p:txBody>
      </p:sp>
      <p:sp>
        <p:nvSpPr>
          <p:cNvPr id="2" name="矩形 1"/>
          <p:cNvSpPr/>
          <p:nvPr/>
        </p:nvSpPr>
        <p:spPr>
          <a:xfrm>
            <a:off x="531634" y="2267821"/>
            <a:ext cx="3464302" cy="369332"/>
          </a:xfrm>
          <a:prstGeom prst="rect">
            <a:avLst/>
          </a:prstGeom>
        </p:spPr>
        <p:txBody>
          <a:bodyPr wrap="square">
            <a:spAutoFit/>
          </a:bodyPr>
          <a:lstStyle/>
          <a:p>
            <a:r>
              <a:rPr lang="zh-CN" altLang="en-US" b="1" dirty="0" smtClean="0">
                <a:solidFill>
                  <a:srgbClr val="000000"/>
                </a:solidFill>
                <a:latin typeface="微软雅黑" panose="020B0503020204020204" pitchFamily="34" charset="-122"/>
                <a:ea typeface="微软雅黑" panose="020B0503020204020204" pitchFamily="34" charset="-122"/>
              </a:rPr>
              <a:t>软件工程</a:t>
            </a:r>
            <a:r>
              <a:rPr lang="zh-CN" altLang="en-US" b="1" dirty="0">
                <a:solidFill>
                  <a:srgbClr val="000000"/>
                </a:solidFill>
                <a:latin typeface="微软雅黑" panose="020B0503020204020204" pitchFamily="34" charset="-122"/>
                <a:ea typeface="微软雅黑" panose="020B0503020204020204" pitchFamily="34" charset="-122"/>
              </a:rPr>
              <a:t>工程</a:t>
            </a:r>
            <a:r>
              <a:rPr lang="zh-CN" altLang="en-US" b="1" dirty="0" smtClean="0">
                <a:solidFill>
                  <a:srgbClr val="000000"/>
                </a:solidFill>
                <a:latin typeface="微软雅黑" panose="020B0503020204020204" pitchFamily="34" charset="-122"/>
                <a:ea typeface="微软雅黑" panose="020B0503020204020204" pitchFamily="34" charset="-122"/>
              </a:rPr>
              <a:t>硕士点</a:t>
            </a:r>
            <a:endParaRPr lang="zh-CN" altLang="en-US" b="1" dirty="0">
              <a:solidFill>
                <a:srgbClr val="000000"/>
              </a:solidFill>
              <a:latin typeface="微软雅黑" panose="020B0503020204020204" pitchFamily="34" charset="-122"/>
              <a:ea typeface="微软雅黑" panose="020B0503020204020204" pitchFamily="34" charset="-122"/>
            </a:endParaRPr>
          </a:p>
        </p:txBody>
      </p:sp>
      <p:sp>
        <p:nvSpPr>
          <p:cNvPr id="49" name="矩形 1"/>
          <p:cNvSpPr/>
          <p:nvPr/>
        </p:nvSpPr>
        <p:spPr>
          <a:xfrm>
            <a:off x="358023" y="4436034"/>
            <a:ext cx="3096344" cy="659806"/>
          </a:xfrm>
          <a:custGeom>
            <a:avLst/>
            <a:gdLst/>
            <a:ahLst/>
            <a:cxnLst/>
            <a:rect l="l" t="t" r="r" b="b"/>
            <a:pathLst>
              <a:path w="5512819" h="1584176">
                <a:moveTo>
                  <a:pt x="0" y="0"/>
                </a:moveTo>
                <a:lnTo>
                  <a:pt x="5184576" y="0"/>
                </a:lnTo>
                <a:lnTo>
                  <a:pt x="5184576" y="529601"/>
                </a:lnTo>
                <a:lnTo>
                  <a:pt x="5512819" y="761350"/>
                </a:lnTo>
                <a:lnTo>
                  <a:pt x="5184576" y="993099"/>
                </a:lnTo>
                <a:lnTo>
                  <a:pt x="5184576" y="1584176"/>
                </a:lnTo>
                <a:lnTo>
                  <a:pt x="528496" y="1584176"/>
                </a:lnTo>
                <a:lnTo>
                  <a:pt x="0" y="1175077"/>
                </a:lnTo>
                <a:close/>
              </a:path>
            </a:pathLst>
          </a:custGeom>
          <a:solidFill>
            <a:srgbClr val="FFC000">
              <a:alpha val="40000"/>
            </a:srgbClr>
          </a:solidFill>
          <a:ln w="28575" cap="flat" cmpd="sng" algn="ctr">
            <a:solidFill>
              <a:srgbClr val="FFCE33"/>
            </a:solidFill>
            <a:prstDash val="solid"/>
          </a:ln>
          <a:effectLst>
            <a:outerShdw dist="12700" dir="5400000" algn="t"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ysClr val="window" lastClr="FFFFFF"/>
              </a:solidFill>
              <a:effectLst/>
              <a:uLnTx/>
              <a:uFillTx/>
              <a:latin typeface="Calibri"/>
              <a:ea typeface="宋体"/>
              <a:cs typeface="+mn-cs"/>
            </a:endParaRPr>
          </a:p>
        </p:txBody>
      </p:sp>
      <p:sp>
        <p:nvSpPr>
          <p:cNvPr id="50" name="矩形 49"/>
          <p:cNvSpPr/>
          <p:nvPr/>
        </p:nvSpPr>
        <p:spPr>
          <a:xfrm>
            <a:off x="597860" y="4442771"/>
            <a:ext cx="2443480" cy="646331"/>
          </a:xfrm>
          <a:prstGeom prst="rect">
            <a:avLst/>
          </a:prstGeom>
        </p:spPr>
        <p:txBody>
          <a:bodyPr wrap="square">
            <a:spAutoFit/>
          </a:bodyPr>
          <a:lstStyle/>
          <a:p>
            <a:r>
              <a:rPr lang="zh-CN" altLang="en-US" b="1" dirty="0">
                <a:solidFill>
                  <a:srgbClr val="000000"/>
                </a:solidFill>
                <a:latin typeface="微软雅黑" panose="020B0503020204020204" pitchFamily="34" charset="-122"/>
                <a:ea typeface="微软雅黑" panose="020B0503020204020204" pitchFamily="34" charset="-122"/>
              </a:rPr>
              <a:t>软件工程一级学科博士后流动站</a:t>
            </a:r>
            <a:endParaRPr lang="zh-CN" altLang="en-US" b="1" dirty="0">
              <a:latin typeface="微软雅黑" panose="020B0503020204020204" pitchFamily="34" charset="-122"/>
              <a:ea typeface="微软雅黑" panose="020B0503020204020204" pitchFamily="34" charset="-122"/>
            </a:endParaRPr>
          </a:p>
        </p:txBody>
      </p:sp>
      <p:sp>
        <p:nvSpPr>
          <p:cNvPr id="53" name="矩形 52"/>
          <p:cNvSpPr/>
          <p:nvPr/>
        </p:nvSpPr>
        <p:spPr>
          <a:xfrm>
            <a:off x="707397" y="5726361"/>
            <a:ext cx="2244509" cy="369332"/>
          </a:xfrm>
          <a:prstGeom prst="rect">
            <a:avLst/>
          </a:prstGeom>
        </p:spPr>
        <p:txBody>
          <a:bodyPr wrap="square">
            <a:spAutoFit/>
          </a:bodyPr>
          <a:lstStyle/>
          <a:p>
            <a:r>
              <a:rPr lang="zh-CN" altLang="en-US" b="1" dirty="0">
                <a:solidFill>
                  <a:srgbClr val="000000"/>
                </a:solidFill>
                <a:latin typeface="微软雅黑" panose="020B0503020204020204" pitchFamily="34" charset="-122"/>
                <a:ea typeface="微软雅黑" panose="020B0503020204020204" pitchFamily="34" charset="-122"/>
              </a:rPr>
              <a:t>软件工程</a:t>
            </a:r>
            <a:r>
              <a:rPr lang="zh-CN" altLang="en-US" b="1" dirty="0" smtClean="0">
                <a:solidFill>
                  <a:srgbClr val="000000"/>
                </a:solidFill>
                <a:latin typeface="微软雅黑" panose="020B0503020204020204" pitchFamily="34" charset="-122"/>
                <a:ea typeface="微软雅黑" panose="020B0503020204020204" pitchFamily="34" charset="-122"/>
              </a:rPr>
              <a:t>系成立</a:t>
            </a:r>
            <a:endParaRPr lang="zh-CN" altLang="en-US" b="1" dirty="0">
              <a:latin typeface="微软雅黑" panose="020B0503020204020204" pitchFamily="34" charset="-122"/>
              <a:ea typeface="微软雅黑" panose="020B0503020204020204" pitchFamily="34" charset="-122"/>
            </a:endParaRPr>
          </a:p>
        </p:txBody>
      </p:sp>
      <p:sp>
        <p:nvSpPr>
          <p:cNvPr id="57" name="TextBox 56"/>
          <p:cNvSpPr txBox="1"/>
          <p:nvPr/>
        </p:nvSpPr>
        <p:spPr>
          <a:xfrm>
            <a:off x="3742399" y="5580726"/>
            <a:ext cx="1008112" cy="607218"/>
          </a:xfrm>
          <a:prstGeom prst="rect">
            <a:avLst/>
          </a:prstGeom>
          <a:noFill/>
        </p:spPr>
        <p:txBody>
          <a:bodyPr wrap="square" rtlCol="0">
            <a:spAutoFit/>
          </a:body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2800" b="1" i="0" u="none" strike="noStrike" kern="0" cap="none" spc="0" normalizeH="0" baseline="0" noProof="0" dirty="0" smtClean="0">
                <a:ln>
                  <a:noFill/>
                </a:ln>
                <a:solidFill>
                  <a:sysClr val="windowText" lastClr="000000">
                    <a:lumMod val="65000"/>
                    <a:lumOff val="35000"/>
                  </a:sysClr>
                </a:solidFill>
                <a:effectLst/>
                <a:uLnTx/>
                <a:uFillTx/>
                <a:latin typeface="Candara" pitchFamily="34" charset="0"/>
                <a:ea typeface="微软雅黑" pitchFamily="34" charset="-122"/>
                <a:cs typeface="Calibri" pitchFamily="34" charset="0"/>
              </a:rPr>
              <a:t>2012</a:t>
            </a:r>
            <a:endParaRPr kumimoji="0" lang="en-US" altLang="zh-CN" sz="3200" b="1" i="0" u="none" strike="noStrike" kern="0" cap="none" spc="0" normalizeH="0" baseline="0" noProof="0" dirty="0" smtClean="0">
              <a:ln>
                <a:noFill/>
              </a:ln>
              <a:solidFill>
                <a:sysClr val="windowText" lastClr="000000">
                  <a:lumMod val="65000"/>
                  <a:lumOff val="35000"/>
                </a:sysClr>
              </a:solidFill>
              <a:effectLst/>
              <a:uLnTx/>
              <a:uFillTx/>
              <a:latin typeface="Candara" pitchFamily="34" charset="0"/>
              <a:ea typeface="微软雅黑" pitchFamily="34" charset="-122"/>
              <a:cs typeface="Calibri" pitchFamily="34" charset="0"/>
            </a:endParaRPr>
          </a:p>
        </p:txBody>
      </p:sp>
      <p:sp>
        <p:nvSpPr>
          <p:cNvPr id="19" name="TextBox 18"/>
          <p:cNvSpPr txBox="1"/>
          <p:nvPr/>
        </p:nvSpPr>
        <p:spPr>
          <a:xfrm>
            <a:off x="531043" y="3180849"/>
            <a:ext cx="2679155" cy="646331"/>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zh-CN" altLang="en-US" b="1" dirty="0" smtClean="0">
                <a:solidFill>
                  <a:srgbClr val="000000"/>
                </a:solidFill>
                <a:latin typeface="微软雅黑" panose="020B0503020204020204" pitchFamily="34" charset="-122"/>
                <a:ea typeface="微软雅黑" panose="020B0503020204020204" pitchFamily="34" charset="-122"/>
              </a:rPr>
              <a:t>软件工程</a:t>
            </a:r>
            <a:r>
              <a:rPr lang="zh-CN" altLang="en-US" b="1" dirty="0">
                <a:solidFill>
                  <a:srgbClr val="000000"/>
                </a:solidFill>
                <a:latin typeface="微软雅黑" panose="020B0503020204020204" pitchFamily="34" charset="-122"/>
                <a:ea typeface="微软雅黑" panose="020B0503020204020204" pitchFamily="34" charset="-122"/>
              </a:rPr>
              <a:t>一级学科博士</a:t>
            </a:r>
            <a:r>
              <a:rPr lang="en-US" altLang="zh-CN" b="1" dirty="0">
                <a:solidFill>
                  <a:srgbClr val="000000"/>
                </a:solidFill>
                <a:latin typeface="微软雅黑" panose="020B0503020204020204" pitchFamily="34" charset="-122"/>
                <a:ea typeface="微软雅黑" panose="020B0503020204020204" pitchFamily="34" charset="-122"/>
              </a:rPr>
              <a:t>/</a:t>
            </a:r>
            <a:r>
              <a:rPr lang="zh-CN" altLang="en-US" b="1" dirty="0">
                <a:solidFill>
                  <a:srgbClr val="000000"/>
                </a:solidFill>
                <a:latin typeface="微软雅黑" panose="020B0503020204020204" pitchFamily="34" charset="-122"/>
                <a:ea typeface="微软雅黑" panose="020B0503020204020204" pitchFamily="34" charset="-122"/>
              </a:rPr>
              <a:t>硕士学位授予</a:t>
            </a:r>
            <a:r>
              <a:rPr lang="zh-CN" altLang="en-US" b="1" dirty="0" smtClean="0">
                <a:solidFill>
                  <a:srgbClr val="000000"/>
                </a:solidFill>
                <a:latin typeface="微软雅黑" panose="020B0503020204020204" pitchFamily="34" charset="-122"/>
                <a:ea typeface="微软雅黑" panose="020B0503020204020204" pitchFamily="34" charset="-122"/>
              </a:rPr>
              <a:t>权（</a:t>
            </a:r>
            <a:r>
              <a:rPr lang="zh-CN" altLang="en-US" b="1" dirty="0">
                <a:solidFill>
                  <a:srgbClr val="000000"/>
                </a:solidFill>
                <a:latin typeface="微软雅黑" panose="020B0503020204020204" pitchFamily="34" charset="-122"/>
                <a:ea typeface="微软雅黑" panose="020B0503020204020204" pitchFamily="34" charset="-122"/>
              </a:rPr>
              <a:t>首批</a:t>
            </a:r>
            <a:r>
              <a:rPr lang="zh-CN" altLang="en-US" b="1" dirty="0" smtClean="0">
                <a:solidFill>
                  <a:srgbClr val="000000"/>
                </a:solidFill>
                <a:latin typeface="微软雅黑" panose="020B0503020204020204" pitchFamily="34" charset="-122"/>
                <a:ea typeface="微软雅黑" panose="020B0503020204020204" pitchFamily="34" charset="-122"/>
              </a:rPr>
              <a:t>）</a:t>
            </a:r>
            <a:endParaRPr lang="en-US" altLang="zh-CN" b="1" dirty="0">
              <a:solidFill>
                <a:srgbClr val="000000"/>
              </a:solidFill>
              <a:latin typeface="微软雅黑" panose="020B0503020204020204" pitchFamily="34" charset="-122"/>
              <a:ea typeface="微软雅黑" panose="020B0503020204020204" pitchFamily="34" charset="-122"/>
            </a:endParaRPr>
          </a:p>
        </p:txBody>
      </p:sp>
      <p:grpSp>
        <p:nvGrpSpPr>
          <p:cNvPr id="58" name="Group 33"/>
          <p:cNvGrpSpPr>
            <a:grpSpLocks/>
          </p:cNvGrpSpPr>
          <p:nvPr/>
        </p:nvGrpSpPr>
        <p:grpSpPr bwMode="auto">
          <a:xfrm>
            <a:off x="4728570" y="979934"/>
            <a:ext cx="3600450" cy="593725"/>
            <a:chOff x="612" y="799"/>
            <a:chExt cx="2268" cy="374"/>
          </a:xfrm>
        </p:grpSpPr>
        <p:sp>
          <p:nvSpPr>
            <p:cNvPr id="59" name="AutoShape 34"/>
            <p:cNvSpPr>
              <a:spLocks noChangeArrowheads="1"/>
            </p:cNvSpPr>
            <p:nvPr/>
          </p:nvSpPr>
          <p:spPr bwMode="auto">
            <a:xfrm>
              <a:off x="696" y="799"/>
              <a:ext cx="2184" cy="374"/>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eaLnBrk="0" fontAlgn="auto" hangingPunct="0">
                <a:spcBef>
                  <a:spcPct val="20000"/>
                </a:spcBef>
                <a:spcAft>
                  <a:spcPts val="0"/>
                </a:spcAft>
                <a:buFont typeface="Arial" charset="0"/>
                <a:buNone/>
                <a:defRPr/>
              </a:pPr>
              <a:r>
                <a:rPr lang="zh-CN" altLang="en-US" sz="2800" dirty="0" smtClean="0">
                  <a:effectLst>
                    <a:outerShdw blurRad="38100" dist="38100" dir="2700000" algn="tl">
                      <a:srgbClr val="C0C0C0"/>
                    </a:outerShdw>
                  </a:effectLst>
                  <a:latin typeface="Arial" charset="0"/>
                  <a:ea typeface="华文行楷" pitchFamily="2" charset="-122"/>
                </a:rPr>
                <a:t>学科特色</a:t>
              </a:r>
              <a:endParaRPr lang="zh-CN" altLang="en-US" sz="2800" dirty="0">
                <a:effectLst>
                  <a:outerShdw blurRad="38100" dist="38100" dir="2700000" algn="tl">
                    <a:srgbClr val="C0C0C0"/>
                  </a:outerShdw>
                </a:effectLst>
                <a:latin typeface="Arial" charset="0"/>
                <a:ea typeface="华文行楷" pitchFamily="2" charset="-122"/>
              </a:endParaRPr>
            </a:p>
          </p:txBody>
        </p:sp>
        <p:sp>
          <p:nvSpPr>
            <p:cNvPr id="60" name="AutoShape 35"/>
            <p:cNvSpPr>
              <a:spLocks noChangeArrowheads="1"/>
            </p:cNvSpPr>
            <p:nvPr/>
          </p:nvSpPr>
          <p:spPr bwMode="auto">
            <a:xfrm>
              <a:off x="612" y="870"/>
              <a:ext cx="235" cy="231"/>
            </a:xfrm>
            <a:prstGeom prst="roundRect">
              <a:avLst>
                <a:gd name="adj" fmla="val 0"/>
              </a:avLst>
            </a:prstGeom>
            <a:solidFill>
              <a:schemeClr val="bg1"/>
            </a:solidFill>
            <a:ln w="9525" algn="ctr">
              <a:noFill/>
              <a:round/>
              <a:headEnd/>
              <a:tailEnd/>
            </a:ln>
            <a:effectLst>
              <a:outerShdw dist="35921" dir="2700000" algn="ctr" rotWithShape="0">
                <a:schemeClr val="tx1">
                  <a:alpha val="50000"/>
                </a:schemeClr>
              </a:outerShdw>
            </a:effectLst>
          </p:spPr>
          <p:txBody>
            <a:bodyPr wrap="none" anchor="ctr"/>
            <a:lstStyle/>
            <a:p>
              <a:pPr algn="ctr" eaLnBrk="0" fontAlgn="auto" hangingPunct="0">
                <a:spcBef>
                  <a:spcPts val="0"/>
                </a:spcBef>
                <a:spcAft>
                  <a:spcPts val="0"/>
                </a:spcAft>
                <a:defRPr/>
              </a:pPr>
              <a:endParaRPr lang="zh-CN" altLang="zh-CN" sz="2800" b="1">
                <a:solidFill>
                  <a:srgbClr val="FF6600"/>
                </a:solidFill>
                <a:effectLst>
                  <a:outerShdw blurRad="38100" dist="38100" dir="2700000" algn="tl">
                    <a:srgbClr val="C0C0C0"/>
                  </a:outerShdw>
                </a:effectLst>
                <a:latin typeface="Calibri" pitchFamily="34" charset="0"/>
                <a:ea typeface="宋体" charset="-122"/>
                <a:sym typeface="Wingdings" pitchFamily="2" charset="2"/>
              </a:endParaRPr>
            </a:p>
          </p:txBody>
        </p:sp>
        <p:sp>
          <p:nvSpPr>
            <p:cNvPr id="61" name="Freeform 36"/>
            <p:cNvSpPr>
              <a:spLocks/>
            </p:cNvSpPr>
            <p:nvPr/>
          </p:nvSpPr>
          <p:spPr bwMode="auto">
            <a:xfrm>
              <a:off x="627" y="805"/>
              <a:ext cx="303" cy="266"/>
            </a:xfrm>
            <a:custGeom>
              <a:avLst/>
              <a:gdLst>
                <a:gd name="T0" fmla="*/ 0 w 610"/>
                <a:gd name="T1" fmla="*/ 0 h 609"/>
                <a:gd name="T2" fmla="*/ 0 w 610"/>
                <a:gd name="T3" fmla="*/ 0 h 609"/>
                <a:gd name="T4" fmla="*/ 0 w 610"/>
                <a:gd name="T5" fmla="*/ 0 h 609"/>
                <a:gd name="T6" fmla="*/ 0 w 610"/>
                <a:gd name="T7" fmla="*/ 0 h 609"/>
                <a:gd name="T8" fmla="*/ 0 w 610"/>
                <a:gd name="T9" fmla="*/ 0 h 609"/>
                <a:gd name="T10" fmla="*/ 0 w 610"/>
                <a:gd name="T11" fmla="*/ 0 h 609"/>
                <a:gd name="T12" fmla="*/ 0 w 610"/>
                <a:gd name="T13" fmla="*/ 0 h 609"/>
                <a:gd name="T14" fmla="*/ 0 w 610"/>
                <a:gd name="T15" fmla="*/ 0 h 609"/>
                <a:gd name="T16" fmla="*/ 0 w 610"/>
                <a:gd name="T17" fmla="*/ 0 h 609"/>
                <a:gd name="T18" fmla="*/ 0 w 610"/>
                <a:gd name="T19" fmla="*/ 0 h 609"/>
                <a:gd name="T20" fmla="*/ 0 w 610"/>
                <a:gd name="T21" fmla="*/ 0 h 609"/>
                <a:gd name="T22" fmla="*/ 0 w 610"/>
                <a:gd name="T23" fmla="*/ 0 h 609"/>
                <a:gd name="T24" fmla="*/ 0 w 610"/>
                <a:gd name="T25" fmla="*/ 0 h 609"/>
                <a:gd name="T26" fmla="*/ 0 w 610"/>
                <a:gd name="T27" fmla="*/ 0 h 609"/>
                <a:gd name="T28" fmla="*/ 0 w 610"/>
                <a:gd name="T29" fmla="*/ 0 h 609"/>
                <a:gd name="T30" fmla="*/ 0 w 610"/>
                <a:gd name="T31" fmla="*/ 0 h 609"/>
                <a:gd name="T32" fmla="*/ 0 w 610"/>
                <a:gd name="T33" fmla="*/ 0 h 609"/>
                <a:gd name="T34" fmla="*/ 0 w 610"/>
                <a:gd name="T35" fmla="*/ 0 h 609"/>
                <a:gd name="T36" fmla="*/ 0 w 610"/>
                <a:gd name="T37" fmla="*/ 0 h 609"/>
                <a:gd name="T38" fmla="*/ 0 w 610"/>
                <a:gd name="T39" fmla="*/ 0 h 609"/>
                <a:gd name="T40" fmla="*/ 0 w 610"/>
                <a:gd name="T41" fmla="*/ 0 h 609"/>
                <a:gd name="T42" fmla="*/ 0 w 610"/>
                <a:gd name="T43" fmla="*/ 0 h 609"/>
                <a:gd name="T44" fmla="*/ 0 w 610"/>
                <a:gd name="T45" fmla="*/ 0 h 609"/>
                <a:gd name="T46" fmla="*/ 0 w 610"/>
                <a:gd name="T47" fmla="*/ 0 h 609"/>
                <a:gd name="T48" fmla="*/ 0 w 610"/>
                <a:gd name="T49" fmla="*/ 0 h 609"/>
                <a:gd name="T50" fmla="*/ 0 w 610"/>
                <a:gd name="T51" fmla="*/ 0 h 609"/>
                <a:gd name="T52" fmla="*/ 0 w 610"/>
                <a:gd name="T53" fmla="*/ 0 h 609"/>
                <a:gd name="T54" fmla="*/ 0 w 610"/>
                <a:gd name="T55" fmla="*/ 0 h 609"/>
                <a:gd name="T56" fmla="*/ 0 w 610"/>
                <a:gd name="T57" fmla="*/ 0 h 609"/>
                <a:gd name="T58" fmla="*/ 0 w 610"/>
                <a:gd name="T59" fmla="*/ 0 h 609"/>
                <a:gd name="T60" fmla="*/ 0 w 610"/>
                <a:gd name="T61" fmla="*/ 0 h 609"/>
                <a:gd name="T62" fmla="*/ 0 w 610"/>
                <a:gd name="T63" fmla="*/ 0 h 609"/>
                <a:gd name="T64" fmla="*/ 0 w 610"/>
                <a:gd name="T65" fmla="*/ 0 h 609"/>
                <a:gd name="T66" fmla="*/ 0 w 610"/>
                <a:gd name="T67" fmla="*/ 0 h 609"/>
                <a:gd name="T68" fmla="*/ 0 w 610"/>
                <a:gd name="T69" fmla="*/ 0 h 609"/>
                <a:gd name="T70" fmla="*/ 0 w 610"/>
                <a:gd name="T71" fmla="*/ 0 h 609"/>
                <a:gd name="T72" fmla="*/ 0 w 610"/>
                <a:gd name="T73" fmla="*/ 0 h 60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10"/>
                <a:gd name="T112" fmla="*/ 0 h 609"/>
                <a:gd name="T113" fmla="*/ 610 w 610"/>
                <a:gd name="T114" fmla="*/ 609 h 60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10" h="609">
                  <a:moveTo>
                    <a:pt x="88" y="470"/>
                  </a:moveTo>
                  <a:lnTo>
                    <a:pt x="90" y="472"/>
                  </a:lnTo>
                  <a:lnTo>
                    <a:pt x="96" y="476"/>
                  </a:lnTo>
                  <a:lnTo>
                    <a:pt x="105" y="481"/>
                  </a:lnTo>
                  <a:lnTo>
                    <a:pt x="116" y="487"/>
                  </a:lnTo>
                  <a:lnTo>
                    <a:pt x="126" y="497"/>
                  </a:lnTo>
                  <a:lnTo>
                    <a:pt x="138" y="509"/>
                  </a:lnTo>
                  <a:lnTo>
                    <a:pt x="150" y="520"/>
                  </a:lnTo>
                  <a:lnTo>
                    <a:pt x="159" y="535"/>
                  </a:lnTo>
                  <a:lnTo>
                    <a:pt x="168" y="551"/>
                  </a:lnTo>
                  <a:lnTo>
                    <a:pt x="176" y="564"/>
                  </a:lnTo>
                  <a:lnTo>
                    <a:pt x="183" y="576"/>
                  </a:lnTo>
                  <a:lnTo>
                    <a:pt x="189" y="586"/>
                  </a:lnTo>
                  <a:lnTo>
                    <a:pt x="193" y="596"/>
                  </a:lnTo>
                  <a:lnTo>
                    <a:pt x="197" y="601"/>
                  </a:lnTo>
                  <a:lnTo>
                    <a:pt x="200" y="606"/>
                  </a:lnTo>
                  <a:lnTo>
                    <a:pt x="200" y="608"/>
                  </a:lnTo>
                  <a:lnTo>
                    <a:pt x="203" y="601"/>
                  </a:lnTo>
                  <a:lnTo>
                    <a:pt x="206" y="582"/>
                  </a:lnTo>
                  <a:lnTo>
                    <a:pt x="214" y="553"/>
                  </a:lnTo>
                  <a:lnTo>
                    <a:pt x="226" y="519"/>
                  </a:lnTo>
                  <a:lnTo>
                    <a:pt x="239" y="478"/>
                  </a:lnTo>
                  <a:lnTo>
                    <a:pt x="255" y="435"/>
                  </a:lnTo>
                  <a:lnTo>
                    <a:pt x="274" y="391"/>
                  </a:lnTo>
                  <a:lnTo>
                    <a:pt x="296" y="348"/>
                  </a:lnTo>
                  <a:lnTo>
                    <a:pt x="337" y="276"/>
                  </a:lnTo>
                  <a:lnTo>
                    <a:pt x="378" y="217"/>
                  </a:lnTo>
                  <a:lnTo>
                    <a:pt x="416" y="168"/>
                  </a:lnTo>
                  <a:lnTo>
                    <a:pt x="450" y="130"/>
                  </a:lnTo>
                  <a:lnTo>
                    <a:pt x="481" y="101"/>
                  </a:lnTo>
                  <a:lnTo>
                    <a:pt x="504" y="80"/>
                  </a:lnTo>
                  <a:lnTo>
                    <a:pt x="523" y="65"/>
                  </a:lnTo>
                  <a:lnTo>
                    <a:pt x="533" y="59"/>
                  </a:lnTo>
                  <a:lnTo>
                    <a:pt x="537" y="56"/>
                  </a:lnTo>
                  <a:lnTo>
                    <a:pt x="545" y="51"/>
                  </a:lnTo>
                  <a:lnTo>
                    <a:pt x="557" y="43"/>
                  </a:lnTo>
                  <a:lnTo>
                    <a:pt x="570" y="34"/>
                  </a:lnTo>
                  <a:lnTo>
                    <a:pt x="583" y="23"/>
                  </a:lnTo>
                  <a:lnTo>
                    <a:pt x="595" y="15"/>
                  </a:lnTo>
                  <a:lnTo>
                    <a:pt x="605" y="7"/>
                  </a:lnTo>
                  <a:lnTo>
                    <a:pt x="609" y="3"/>
                  </a:lnTo>
                  <a:lnTo>
                    <a:pt x="602" y="0"/>
                  </a:lnTo>
                  <a:lnTo>
                    <a:pt x="577" y="7"/>
                  </a:lnTo>
                  <a:lnTo>
                    <a:pt x="540" y="27"/>
                  </a:lnTo>
                  <a:lnTo>
                    <a:pt x="491" y="56"/>
                  </a:lnTo>
                  <a:lnTo>
                    <a:pt x="437" y="94"/>
                  </a:lnTo>
                  <a:lnTo>
                    <a:pt x="382" y="141"/>
                  </a:lnTo>
                  <a:lnTo>
                    <a:pt x="328" y="193"/>
                  </a:lnTo>
                  <a:lnTo>
                    <a:pt x="279" y="253"/>
                  </a:lnTo>
                  <a:lnTo>
                    <a:pt x="268" y="266"/>
                  </a:lnTo>
                  <a:lnTo>
                    <a:pt x="254" y="287"/>
                  </a:lnTo>
                  <a:lnTo>
                    <a:pt x="237" y="311"/>
                  </a:lnTo>
                  <a:lnTo>
                    <a:pt x="218" y="337"/>
                  </a:lnTo>
                  <a:lnTo>
                    <a:pt x="201" y="362"/>
                  </a:lnTo>
                  <a:lnTo>
                    <a:pt x="187" y="382"/>
                  </a:lnTo>
                  <a:lnTo>
                    <a:pt x="177" y="396"/>
                  </a:lnTo>
                  <a:lnTo>
                    <a:pt x="174" y="403"/>
                  </a:lnTo>
                  <a:lnTo>
                    <a:pt x="170" y="399"/>
                  </a:lnTo>
                  <a:lnTo>
                    <a:pt x="160" y="390"/>
                  </a:lnTo>
                  <a:lnTo>
                    <a:pt x="147" y="378"/>
                  </a:lnTo>
                  <a:lnTo>
                    <a:pt x="130" y="365"/>
                  </a:lnTo>
                  <a:lnTo>
                    <a:pt x="112" y="353"/>
                  </a:lnTo>
                  <a:lnTo>
                    <a:pt x="93" y="344"/>
                  </a:lnTo>
                  <a:lnTo>
                    <a:pt x="75" y="340"/>
                  </a:lnTo>
                  <a:lnTo>
                    <a:pt x="58" y="345"/>
                  </a:lnTo>
                  <a:lnTo>
                    <a:pt x="43" y="356"/>
                  </a:lnTo>
                  <a:lnTo>
                    <a:pt x="31" y="369"/>
                  </a:lnTo>
                  <a:lnTo>
                    <a:pt x="21" y="383"/>
                  </a:lnTo>
                  <a:lnTo>
                    <a:pt x="13" y="398"/>
                  </a:lnTo>
                  <a:lnTo>
                    <a:pt x="7" y="411"/>
                  </a:lnTo>
                  <a:lnTo>
                    <a:pt x="3" y="423"/>
                  </a:lnTo>
                  <a:lnTo>
                    <a:pt x="1" y="431"/>
                  </a:lnTo>
                  <a:lnTo>
                    <a:pt x="0" y="433"/>
                  </a:lnTo>
                  <a:lnTo>
                    <a:pt x="88" y="470"/>
                  </a:lnTo>
                </a:path>
              </a:pathLst>
            </a:custGeom>
            <a:solidFill>
              <a:srgbClr val="FF3300"/>
            </a:solidFill>
            <a:ln w="9525" cap="rnd">
              <a:noFill/>
              <a:round/>
              <a:headEnd/>
              <a:tailEnd/>
            </a:ln>
          </p:spPr>
          <p:txBody>
            <a:bodyPr/>
            <a:lstStyle/>
            <a:p>
              <a:endParaRPr lang="zh-CN" altLang="en-US"/>
            </a:p>
          </p:txBody>
        </p:sp>
      </p:grpSp>
      <p:sp>
        <p:nvSpPr>
          <p:cNvPr id="63" name="圆角矩形 62"/>
          <p:cNvSpPr/>
          <p:nvPr/>
        </p:nvSpPr>
        <p:spPr>
          <a:xfrm>
            <a:off x="4752099" y="1700809"/>
            <a:ext cx="3708333" cy="2020638"/>
          </a:xfrm>
          <a:prstGeom prst="roundRect">
            <a:avLst>
              <a:gd name="adj" fmla="val 10006"/>
            </a:avLst>
          </a:prstGeom>
          <a:solidFill>
            <a:schemeClr val="accent1">
              <a:lumMod val="40000"/>
              <a:lumOff val="60000"/>
              <a:alpha val="40000"/>
            </a:schemeClr>
          </a:solidFill>
          <a:ln w="25400" cap="flat" cmpd="sng" algn="ctr">
            <a:noFill/>
            <a:prstDash val="solid"/>
          </a:ln>
          <a:effectLst>
            <a:outerShdw dist="38100" algn="l" rotWithShape="0">
              <a:prstClr val="black">
                <a:alpha val="49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64" name="TextBox 63"/>
          <p:cNvSpPr txBox="1"/>
          <p:nvPr/>
        </p:nvSpPr>
        <p:spPr>
          <a:xfrm>
            <a:off x="4860032" y="1665382"/>
            <a:ext cx="3507466" cy="2123658"/>
          </a:xfrm>
          <a:prstGeom prst="rect">
            <a:avLst/>
          </a:prstGeom>
          <a:noFill/>
        </p:spPr>
        <p:txBody>
          <a:bodyPr wrap="square" rtlCol="0">
            <a:spAutoFit/>
          </a:bodyPr>
          <a:lstStyle/>
          <a:p>
            <a:pPr>
              <a:lnSpc>
                <a:spcPct val="110000"/>
              </a:lnSpc>
            </a:pPr>
            <a:r>
              <a:rPr lang="zh-CN" altLang="en-US" sz="2000" dirty="0" smtClean="0">
                <a:solidFill>
                  <a:srgbClr val="000000"/>
                </a:solidFill>
                <a:latin typeface="华文新魏" panose="02010800040101010101" pitchFamily="2" charset="-122"/>
                <a:ea typeface="华文新魏" panose="02010800040101010101" pitchFamily="2" charset="-122"/>
              </a:rPr>
              <a:t>紧密</a:t>
            </a:r>
            <a:r>
              <a:rPr lang="zh-CN" altLang="en-US" sz="2000" dirty="0">
                <a:solidFill>
                  <a:srgbClr val="000000"/>
                </a:solidFill>
                <a:latin typeface="华文新魏" panose="02010800040101010101" pitchFamily="2" charset="-122"/>
                <a:ea typeface="华文新魏" panose="02010800040101010101" pitchFamily="2" charset="-122"/>
              </a:rPr>
              <a:t>结合学科的国际前沿、国家需求和材料、冶金、石油、中医药等行业领域的应用需求，探索新型软件开发方法学、解决领域软件集成与互操作、领域数据工程</a:t>
            </a:r>
            <a:r>
              <a:rPr lang="zh-CN" altLang="en-US" sz="2000" dirty="0" smtClean="0">
                <a:solidFill>
                  <a:srgbClr val="000000"/>
                </a:solidFill>
                <a:latin typeface="华文新魏" panose="02010800040101010101" pitchFamily="2" charset="-122"/>
                <a:ea typeface="华文新魏" panose="02010800040101010101" pitchFamily="2" charset="-122"/>
              </a:rPr>
              <a:t>等问题</a:t>
            </a:r>
            <a:r>
              <a:rPr lang="zh-CN" altLang="en-US" sz="2000" dirty="0">
                <a:solidFill>
                  <a:srgbClr val="000000"/>
                </a:solidFill>
                <a:latin typeface="华文新魏" panose="02010800040101010101" pitchFamily="2" charset="-122"/>
                <a:ea typeface="华文新魏" panose="02010800040101010101" pitchFamily="2" charset="-122"/>
              </a:rPr>
              <a:t>。</a:t>
            </a:r>
          </a:p>
        </p:txBody>
      </p:sp>
      <p:sp>
        <p:nvSpPr>
          <p:cNvPr id="65" name="TextBox 64"/>
          <p:cNvSpPr txBox="1"/>
          <p:nvPr/>
        </p:nvSpPr>
        <p:spPr>
          <a:xfrm>
            <a:off x="4823946" y="3851405"/>
            <a:ext cx="3636486" cy="2529923"/>
          </a:xfrm>
          <a:prstGeom prst="rect">
            <a:avLst/>
          </a:prstGeom>
          <a:solidFill>
            <a:schemeClr val="accent5">
              <a:lumMod val="40000"/>
              <a:lumOff val="60000"/>
            </a:schemeClr>
          </a:solidFill>
        </p:spPr>
        <p:txBody>
          <a:bodyPr wrap="square" rtlCol="0">
            <a:spAutoFit/>
          </a:bodyPr>
          <a:lstStyle/>
          <a:p>
            <a:pPr marR="0" lvl="0" defTabSz="914400" eaLnBrk="1" latinLnBrk="0" hangingPunct="1">
              <a:lnSpc>
                <a:spcPct val="110000"/>
              </a:lnSpc>
              <a:buClrTx/>
              <a:buSzTx/>
              <a:tabLst/>
              <a:defRPr/>
            </a:pPr>
            <a:r>
              <a:rPr lang="zh-CN" altLang="en-US" sz="2400" dirty="0" smtClean="0">
                <a:solidFill>
                  <a:srgbClr val="000000"/>
                </a:solidFill>
                <a:latin typeface="华文新魏" panose="02010800040101010101" pitchFamily="2" charset="-122"/>
                <a:ea typeface="华文新魏" panose="02010800040101010101" pitchFamily="2" charset="-122"/>
              </a:rPr>
              <a:t>研究方向：</a:t>
            </a:r>
            <a:endParaRPr lang="en-US" altLang="zh-CN" sz="2400" dirty="0" smtClean="0">
              <a:solidFill>
                <a:srgbClr val="000000"/>
              </a:solidFill>
              <a:latin typeface="华文新魏" panose="02010800040101010101" pitchFamily="2" charset="-122"/>
              <a:ea typeface="华文新魏" panose="02010800040101010101" pitchFamily="2" charset="-122"/>
            </a:endParaRPr>
          </a:p>
          <a:p>
            <a:pPr marL="342900" marR="0" lvl="0" indent="-342900" defTabSz="914400" eaLnBrk="1" latinLnBrk="0" hangingPunct="1">
              <a:lnSpc>
                <a:spcPct val="110000"/>
              </a:lnSpc>
              <a:buClrTx/>
              <a:buSzTx/>
              <a:buFont typeface="Wingdings" panose="05000000000000000000" pitchFamily="2" charset="2"/>
              <a:buChar char="ü"/>
              <a:tabLst/>
              <a:defRPr/>
            </a:pPr>
            <a:r>
              <a:rPr lang="zh-CN" altLang="en-US" sz="2000" dirty="0" smtClean="0">
                <a:solidFill>
                  <a:srgbClr val="000000"/>
                </a:solidFill>
                <a:latin typeface="华文新魏" panose="02010800040101010101" pitchFamily="2" charset="-122"/>
                <a:ea typeface="华文新魏" panose="02010800040101010101" pitchFamily="2" charset="-122"/>
              </a:rPr>
              <a:t>软件测试</a:t>
            </a:r>
            <a:r>
              <a:rPr lang="zh-CN" altLang="en-US" sz="2000" dirty="0">
                <a:solidFill>
                  <a:srgbClr val="000000"/>
                </a:solidFill>
                <a:latin typeface="华文新魏" panose="02010800040101010101" pitchFamily="2" charset="-122"/>
                <a:ea typeface="华文新魏" panose="02010800040101010101" pitchFamily="2" charset="-122"/>
              </a:rPr>
              <a:t>与</a:t>
            </a:r>
            <a:r>
              <a:rPr lang="zh-CN" altLang="en-US" sz="2000" dirty="0" smtClean="0">
                <a:solidFill>
                  <a:srgbClr val="000000"/>
                </a:solidFill>
                <a:latin typeface="华文新魏" panose="02010800040101010101" pitchFamily="2" charset="-122"/>
                <a:ea typeface="华文新魏" panose="02010800040101010101" pitchFamily="2" charset="-122"/>
              </a:rPr>
              <a:t>质量保证</a:t>
            </a:r>
            <a:endParaRPr lang="en-US" altLang="zh-CN" sz="2000" dirty="0">
              <a:solidFill>
                <a:srgbClr val="000000"/>
              </a:solidFill>
              <a:latin typeface="华文新魏" panose="02010800040101010101" pitchFamily="2" charset="-122"/>
              <a:ea typeface="华文新魏" panose="02010800040101010101" pitchFamily="2" charset="-122"/>
            </a:endParaRPr>
          </a:p>
          <a:p>
            <a:pPr marL="342900" marR="0" lvl="0" indent="-342900" defTabSz="914400" eaLnBrk="1" latinLnBrk="0" hangingPunct="1">
              <a:lnSpc>
                <a:spcPct val="110000"/>
              </a:lnSpc>
              <a:buClrTx/>
              <a:buSzTx/>
              <a:buFont typeface="Wingdings" panose="05000000000000000000" pitchFamily="2" charset="2"/>
              <a:buChar char="ü"/>
              <a:tabLst/>
              <a:defRPr/>
            </a:pPr>
            <a:r>
              <a:rPr lang="zh-CN" altLang="en-US" sz="2000" dirty="0" smtClean="0">
                <a:solidFill>
                  <a:srgbClr val="000000"/>
                </a:solidFill>
                <a:latin typeface="华文新魏" panose="02010800040101010101" pitchFamily="2" charset="-122"/>
                <a:ea typeface="华文新魏" panose="02010800040101010101" pitchFamily="2" charset="-122"/>
              </a:rPr>
              <a:t>领域软件工程</a:t>
            </a:r>
            <a:endParaRPr lang="en-US" altLang="zh-CN" sz="2000" dirty="0" smtClean="0">
              <a:solidFill>
                <a:srgbClr val="000000"/>
              </a:solidFill>
              <a:latin typeface="华文新魏" panose="02010800040101010101" pitchFamily="2" charset="-122"/>
              <a:ea typeface="华文新魏" panose="02010800040101010101" pitchFamily="2" charset="-122"/>
            </a:endParaRPr>
          </a:p>
          <a:p>
            <a:pPr marL="342900" marR="0" lvl="0" indent="-342900" defTabSz="914400" eaLnBrk="1" latinLnBrk="0" hangingPunct="1">
              <a:lnSpc>
                <a:spcPct val="110000"/>
              </a:lnSpc>
              <a:buClrTx/>
              <a:buSzTx/>
              <a:buFont typeface="Wingdings" panose="05000000000000000000" pitchFamily="2" charset="2"/>
              <a:buChar char="ü"/>
              <a:tabLst/>
              <a:defRPr/>
            </a:pPr>
            <a:r>
              <a:rPr lang="zh-CN" altLang="en-US" sz="2000" dirty="0" smtClean="0">
                <a:solidFill>
                  <a:srgbClr val="000000"/>
                </a:solidFill>
                <a:latin typeface="华文新魏" panose="02010800040101010101" pitchFamily="2" charset="-122"/>
                <a:ea typeface="华文新魏" panose="02010800040101010101" pitchFamily="2" charset="-122"/>
              </a:rPr>
              <a:t>网</a:t>
            </a:r>
            <a:r>
              <a:rPr lang="zh-CN" altLang="en-US" sz="2000" dirty="0">
                <a:solidFill>
                  <a:srgbClr val="000000"/>
                </a:solidFill>
                <a:latin typeface="华文新魏" panose="02010800040101010101" pitchFamily="2" charset="-122"/>
                <a:ea typeface="华文新魏" panose="02010800040101010101" pitchFamily="2" charset="-122"/>
              </a:rPr>
              <a:t>构软件与中间件</a:t>
            </a:r>
            <a:r>
              <a:rPr lang="zh-CN" altLang="en-US" sz="2000" dirty="0" smtClean="0">
                <a:solidFill>
                  <a:srgbClr val="000000"/>
                </a:solidFill>
                <a:latin typeface="华文新魏" panose="02010800040101010101" pitchFamily="2" charset="-122"/>
                <a:ea typeface="华文新魏" panose="02010800040101010101" pitchFamily="2" charset="-122"/>
              </a:rPr>
              <a:t>技术</a:t>
            </a:r>
            <a:endParaRPr lang="en-US" altLang="zh-CN" sz="2000" dirty="0">
              <a:solidFill>
                <a:srgbClr val="000000"/>
              </a:solidFill>
              <a:latin typeface="华文新魏" panose="02010800040101010101" pitchFamily="2" charset="-122"/>
              <a:ea typeface="华文新魏" panose="02010800040101010101" pitchFamily="2" charset="-122"/>
            </a:endParaRPr>
          </a:p>
          <a:p>
            <a:pPr marL="342900" marR="0" lvl="0" indent="-342900" defTabSz="914400" eaLnBrk="1" latinLnBrk="0" hangingPunct="1">
              <a:lnSpc>
                <a:spcPct val="110000"/>
              </a:lnSpc>
              <a:buClrTx/>
              <a:buSzTx/>
              <a:buFont typeface="Wingdings" panose="05000000000000000000" pitchFamily="2" charset="2"/>
              <a:buChar char="ü"/>
              <a:tabLst/>
              <a:defRPr/>
            </a:pPr>
            <a:r>
              <a:rPr lang="zh-CN" altLang="en-US" sz="2000" dirty="0" smtClean="0">
                <a:solidFill>
                  <a:srgbClr val="000000"/>
                </a:solidFill>
                <a:latin typeface="华文新魏" panose="02010800040101010101" pitchFamily="2" charset="-122"/>
                <a:ea typeface="华文新魏" panose="02010800040101010101" pitchFamily="2" charset="-122"/>
              </a:rPr>
              <a:t>智能语言与信息安全</a:t>
            </a:r>
            <a:endParaRPr lang="en-US" altLang="zh-CN" sz="2000" dirty="0" smtClean="0">
              <a:solidFill>
                <a:srgbClr val="000000"/>
              </a:solidFill>
              <a:latin typeface="华文新魏" panose="02010800040101010101" pitchFamily="2" charset="-122"/>
              <a:ea typeface="华文新魏" panose="02010800040101010101" pitchFamily="2" charset="-122"/>
            </a:endParaRPr>
          </a:p>
          <a:p>
            <a:pPr marL="342900" marR="0" lvl="0" indent="-342900" defTabSz="914400" eaLnBrk="1" latinLnBrk="0" hangingPunct="1">
              <a:lnSpc>
                <a:spcPct val="110000"/>
              </a:lnSpc>
              <a:buClrTx/>
              <a:buSzTx/>
              <a:buFont typeface="Wingdings" panose="05000000000000000000" pitchFamily="2" charset="2"/>
              <a:buChar char="ü"/>
              <a:tabLst/>
              <a:defRPr/>
            </a:pPr>
            <a:r>
              <a:rPr lang="zh-CN" altLang="en-US" sz="2000" dirty="0" smtClean="0">
                <a:solidFill>
                  <a:srgbClr val="000000"/>
                </a:solidFill>
                <a:latin typeface="华文新魏" panose="02010800040101010101" pitchFamily="2" charset="-122"/>
                <a:ea typeface="华文新魏" panose="02010800040101010101" pitchFamily="2" charset="-122"/>
              </a:rPr>
              <a:t>智能</a:t>
            </a:r>
            <a:r>
              <a:rPr lang="zh-CN" altLang="en-US" sz="2000" dirty="0">
                <a:solidFill>
                  <a:srgbClr val="000000"/>
                </a:solidFill>
                <a:latin typeface="华文新魏" panose="02010800040101010101" pitchFamily="2" charset="-122"/>
                <a:ea typeface="华文新魏" panose="02010800040101010101" pitchFamily="2" charset="-122"/>
              </a:rPr>
              <a:t>软件技术与</a:t>
            </a:r>
            <a:r>
              <a:rPr lang="zh-CN" altLang="en-US" sz="2000" dirty="0" smtClean="0">
                <a:solidFill>
                  <a:srgbClr val="000000"/>
                </a:solidFill>
                <a:latin typeface="华文新魏" panose="02010800040101010101" pitchFamily="2" charset="-122"/>
                <a:ea typeface="华文新魏" panose="02010800040101010101" pitchFamily="2" charset="-122"/>
              </a:rPr>
              <a:t>系统</a:t>
            </a:r>
            <a:endParaRPr lang="en-US" altLang="zh-CN" sz="2000" dirty="0" smtClean="0">
              <a:solidFill>
                <a:srgbClr val="000000"/>
              </a:solidFill>
              <a:latin typeface="华文新魏" panose="02010800040101010101" pitchFamily="2" charset="-122"/>
              <a:ea typeface="华文新魏" panose="02010800040101010101" pitchFamily="2" charset="-122"/>
            </a:endParaRPr>
          </a:p>
          <a:p>
            <a:pPr marL="342900" marR="0" lvl="0" indent="-342900" defTabSz="914400" eaLnBrk="1" latinLnBrk="0" hangingPunct="1">
              <a:lnSpc>
                <a:spcPct val="110000"/>
              </a:lnSpc>
              <a:buClrTx/>
              <a:buSzTx/>
              <a:buFont typeface="Wingdings" panose="05000000000000000000" pitchFamily="2" charset="2"/>
              <a:buChar char="ü"/>
              <a:tabLst/>
              <a:defRPr/>
            </a:pPr>
            <a:r>
              <a:rPr lang="zh-CN" altLang="en-US" sz="2000" dirty="0" smtClean="0">
                <a:solidFill>
                  <a:srgbClr val="000000"/>
                </a:solidFill>
                <a:latin typeface="华文新魏" panose="02010800040101010101" pitchFamily="2" charset="-122"/>
                <a:ea typeface="华文新魏" panose="02010800040101010101" pitchFamily="2" charset="-122"/>
              </a:rPr>
              <a:t>并行</a:t>
            </a:r>
            <a:r>
              <a:rPr lang="zh-CN" altLang="en-US" sz="2000" dirty="0">
                <a:solidFill>
                  <a:srgbClr val="000000"/>
                </a:solidFill>
                <a:latin typeface="华文新魏" panose="02010800040101010101" pitchFamily="2" charset="-122"/>
                <a:ea typeface="华文新魏" panose="02010800040101010101" pitchFamily="2" charset="-122"/>
              </a:rPr>
              <a:t>编译与优化</a:t>
            </a:r>
            <a:r>
              <a:rPr lang="zh-CN" altLang="en-US" sz="2000" dirty="0" smtClean="0">
                <a:solidFill>
                  <a:srgbClr val="000000"/>
                </a:solidFill>
                <a:latin typeface="华文新魏" panose="02010800040101010101" pitchFamily="2" charset="-122"/>
                <a:ea typeface="华文新魏" panose="02010800040101010101" pitchFamily="2" charset="-122"/>
              </a:rPr>
              <a:t>技术 </a:t>
            </a:r>
            <a:endParaRPr lang="zh-CN" altLang="en-US" sz="2000" dirty="0">
              <a:solidFill>
                <a:srgbClr val="000000"/>
              </a:solidFill>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1058431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slide(fromTop)">
                                      <p:cBhvr>
                                        <p:cTn id="7" dur="500"/>
                                        <p:tgtEl>
                                          <p:spTgt spid="6"/>
                                        </p:tgtEl>
                                      </p:cBhvr>
                                    </p:animEffect>
                                  </p:childTnLst>
                                </p:cTn>
                              </p:par>
                              <p:par>
                                <p:cTn id="8" presetID="2" presetClass="entr" presetSubtype="1" fill="hold" nodeType="withEffect">
                                  <p:stCondLst>
                                    <p:cond delay="0"/>
                                  </p:stCondLst>
                                  <p:childTnLst>
                                    <p:set>
                                      <p:cBhvr>
                                        <p:cTn id="9" dur="1" fill="hold">
                                          <p:stCondLst>
                                            <p:cond delay="0"/>
                                          </p:stCondLst>
                                        </p:cTn>
                                        <p:tgtEl>
                                          <p:spTgt spid="47"/>
                                        </p:tgtEl>
                                        <p:attrNameLst>
                                          <p:attrName>style.visibility</p:attrName>
                                        </p:attrNameLst>
                                      </p:cBhvr>
                                      <p:to>
                                        <p:strVal val="visible"/>
                                      </p:to>
                                    </p:set>
                                    <p:anim calcmode="lin" valueType="num">
                                      <p:cBhvr additive="base">
                                        <p:cTn id="10" dur="500" fill="hold"/>
                                        <p:tgtEl>
                                          <p:spTgt spid="47"/>
                                        </p:tgtEl>
                                        <p:attrNameLst>
                                          <p:attrName>ppt_x</p:attrName>
                                        </p:attrNameLst>
                                      </p:cBhvr>
                                      <p:tavLst>
                                        <p:tav tm="0">
                                          <p:val>
                                            <p:strVal val="#ppt_x"/>
                                          </p:val>
                                        </p:tav>
                                        <p:tav tm="100000">
                                          <p:val>
                                            <p:strVal val="#ppt_x"/>
                                          </p:val>
                                        </p:tav>
                                      </p:tavLst>
                                    </p:anim>
                                    <p:anim calcmode="lin" valueType="num">
                                      <p:cBhvr additive="base">
                                        <p:cTn id="11" dur="500" fill="hold"/>
                                        <p:tgtEl>
                                          <p:spTgt spid="47"/>
                                        </p:tgtEl>
                                        <p:attrNameLst>
                                          <p:attrName>ppt_y</p:attrName>
                                        </p:attrNameLst>
                                      </p:cBhvr>
                                      <p:tavLst>
                                        <p:tav tm="0">
                                          <p:val>
                                            <p:strVal val="0-#ppt_h/2"/>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8"/>
                                        </p:tgtEl>
                                        <p:attrNameLst>
                                          <p:attrName>style.visibility</p:attrName>
                                        </p:attrNameLst>
                                      </p:cBhvr>
                                      <p:to>
                                        <p:strVal val="visible"/>
                                      </p:to>
                                    </p:set>
                                    <p:animEffect transition="in" filter="fade">
                                      <p:cBhvr>
                                        <p:cTn id="19" dur="500"/>
                                        <p:tgtEl>
                                          <p:spTgt spid="4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500"/>
                                        <p:tgtEl>
                                          <p:spTgt spid="1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9"/>
                                        </p:tgtEl>
                                        <p:attrNameLst>
                                          <p:attrName>style.visibility</p:attrName>
                                        </p:attrNameLst>
                                      </p:cBhvr>
                                      <p:to>
                                        <p:strVal val="visible"/>
                                      </p:to>
                                    </p:set>
                                    <p:animEffect transition="in" filter="fade">
                                      <p:cBhvr>
                                        <p:cTn id="30" dur="500"/>
                                        <p:tgtEl>
                                          <p:spTgt spid="19"/>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500"/>
                                        <p:tgtEl>
                                          <p:spTgt spid="1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5"/>
                                        </p:tgtEl>
                                        <p:attrNameLst>
                                          <p:attrName>style.visibility</p:attrName>
                                        </p:attrNameLst>
                                      </p:cBhvr>
                                      <p:to>
                                        <p:strVal val="visible"/>
                                      </p:to>
                                    </p:set>
                                    <p:animEffect transition="in" filter="fade">
                                      <p:cBhvr>
                                        <p:cTn id="36" dur="500"/>
                                        <p:tgtEl>
                                          <p:spTgt spid="2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fade">
                                      <p:cBhvr>
                                        <p:cTn id="39" dur="500"/>
                                        <p:tgtEl>
                                          <p:spTgt spid="26"/>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35"/>
                                        </p:tgtEl>
                                        <p:attrNameLst>
                                          <p:attrName>style.visibility</p:attrName>
                                        </p:attrNameLst>
                                      </p:cBhvr>
                                      <p:to>
                                        <p:strVal val="visible"/>
                                      </p:to>
                                    </p:set>
                                    <p:animEffect transition="in" filter="fade">
                                      <p:cBhvr>
                                        <p:cTn id="44" dur="500"/>
                                        <p:tgtEl>
                                          <p:spTgt spid="3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49"/>
                                        </p:tgtEl>
                                        <p:attrNameLst>
                                          <p:attrName>style.visibility</p:attrName>
                                        </p:attrNameLst>
                                      </p:cBhvr>
                                      <p:to>
                                        <p:strVal val="visible"/>
                                      </p:to>
                                    </p:set>
                                    <p:animEffect transition="in" filter="fade">
                                      <p:cBhvr>
                                        <p:cTn id="47" dur="500"/>
                                        <p:tgtEl>
                                          <p:spTgt spid="49"/>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50"/>
                                        </p:tgtEl>
                                        <p:attrNameLst>
                                          <p:attrName>style.visibility</p:attrName>
                                        </p:attrNameLst>
                                      </p:cBhvr>
                                      <p:to>
                                        <p:strVal val="visible"/>
                                      </p:to>
                                    </p:set>
                                    <p:animEffect transition="in" filter="fade">
                                      <p:cBhvr>
                                        <p:cTn id="50" dur="500"/>
                                        <p:tgtEl>
                                          <p:spTgt spid="50"/>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4"/>
                                        </p:tgtEl>
                                        <p:attrNameLst>
                                          <p:attrName>style.visibility</p:attrName>
                                        </p:attrNameLst>
                                      </p:cBhvr>
                                      <p:to>
                                        <p:strVal val="visible"/>
                                      </p:to>
                                    </p:set>
                                    <p:animEffect transition="in" filter="fade">
                                      <p:cBhvr>
                                        <p:cTn id="53" dur="500"/>
                                        <p:tgtEl>
                                          <p:spTgt spid="34"/>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53"/>
                                        </p:tgtEl>
                                        <p:attrNameLst>
                                          <p:attrName>style.visibility</p:attrName>
                                        </p:attrNameLst>
                                      </p:cBhvr>
                                      <p:to>
                                        <p:strVal val="visible"/>
                                      </p:to>
                                    </p:set>
                                    <p:animEffect transition="in" filter="fade">
                                      <p:cBhvr>
                                        <p:cTn id="58" dur="500"/>
                                        <p:tgtEl>
                                          <p:spTgt spid="53"/>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57"/>
                                        </p:tgtEl>
                                        <p:attrNameLst>
                                          <p:attrName>style.visibility</p:attrName>
                                        </p:attrNameLst>
                                      </p:cBhvr>
                                      <p:to>
                                        <p:strVal val="visible"/>
                                      </p:to>
                                    </p:set>
                                    <p:animEffect transition="in" filter="fade">
                                      <p:cBhvr>
                                        <p:cTn id="61" dur="500"/>
                                        <p:tgtEl>
                                          <p:spTgt spid="57"/>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43"/>
                                        </p:tgtEl>
                                        <p:attrNameLst>
                                          <p:attrName>style.visibility</p:attrName>
                                        </p:attrNameLst>
                                      </p:cBhvr>
                                      <p:to>
                                        <p:strVal val="visible"/>
                                      </p:to>
                                    </p:set>
                                    <p:animEffect transition="in" filter="fade">
                                      <p:cBhvr>
                                        <p:cTn id="64" dur="500"/>
                                        <p:tgtEl>
                                          <p:spTgt spid="43"/>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55"/>
                                        </p:tgtEl>
                                        <p:attrNameLst>
                                          <p:attrName>style.visibility</p:attrName>
                                        </p:attrNameLst>
                                      </p:cBhvr>
                                      <p:to>
                                        <p:strVal val="visible"/>
                                      </p:to>
                                    </p:set>
                                    <p:animEffect transition="in" filter="fade">
                                      <p:cBhvr>
                                        <p:cTn id="67" dur="500"/>
                                        <p:tgtEl>
                                          <p:spTgt spid="55"/>
                                        </p:tgtEl>
                                      </p:cBhvr>
                                    </p:animEffect>
                                  </p:childTnLst>
                                </p:cTn>
                              </p:par>
                            </p:childTnLst>
                          </p:cTn>
                        </p:par>
                      </p:childTnLst>
                    </p:cTn>
                  </p:par>
                  <p:par>
                    <p:cTn id="68" fill="hold">
                      <p:stCondLst>
                        <p:cond delay="indefinite"/>
                      </p:stCondLst>
                      <p:childTnLst>
                        <p:par>
                          <p:cTn id="69" fill="hold">
                            <p:stCondLst>
                              <p:cond delay="0"/>
                            </p:stCondLst>
                            <p:childTnLst>
                              <p:par>
                                <p:cTn id="70" presetID="12" presetClass="entr" presetSubtype="1" fill="hold" nodeType="clickEffect">
                                  <p:stCondLst>
                                    <p:cond delay="0"/>
                                  </p:stCondLst>
                                  <p:childTnLst>
                                    <p:set>
                                      <p:cBhvr>
                                        <p:cTn id="71" dur="1" fill="hold">
                                          <p:stCondLst>
                                            <p:cond delay="0"/>
                                          </p:stCondLst>
                                        </p:cTn>
                                        <p:tgtEl>
                                          <p:spTgt spid="58"/>
                                        </p:tgtEl>
                                        <p:attrNameLst>
                                          <p:attrName>style.visibility</p:attrName>
                                        </p:attrNameLst>
                                      </p:cBhvr>
                                      <p:to>
                                        <p:strVal val="visible"/>
                                      </p:to>
                                    </p:set>
                                    <p:animEffect transition="in" filter="slide(fromTop)">
                                      <p:cBhvr>
                                        <p:cTn id="72" dur="500"/>
                                        <p:tgtEl>
                                          <p:spTgt spid="58"/>
                                        </p:tgtEl>
                                      </p:cBhvr>
                                    </p:animEffect>
                                  </p:childTnLst>
                                </p:cTn>
                              </p:par>
                            </p:childTnLst>
                          </p:cTn>
                        </p:par>
                      </p:childTnLst>
                    </p:cTn>
                  </p:par>
                  <p:par>
                    <p:cTn id="73" fill="hold">
                      <p:stCondLst>
                        <p:cond delay="indefinite"/>
                      </p:stCondLst>
                      <p:childTnLst>
                        <p:par>
                          <p:cTn id="74" fill="hold">
                            <p:stCondLst>
                              <p:cond delay="0"/>
                            </p:stCondLst>
                            <p:childTnLst>
                              <p:par>
                                <p:cTn id="75" presetID="2" presetClass="entr" presetSubtype="2" fill="hold" grpId="0" nodeType="clickEffect">
                                  <p:stCondLst>
                                    <p:cond delay="0"/>
                                  </p:stCondLst>
                                  <p:childTnLst>
                                    <p:set>
                                      <p:cBhvr>
                                        <p:cTn id="76" dur="1" fill="hold">
                                          <p:stCondLst>
                                            <p:cond delay="0"/>
                                          </p:stCondLst>
                                        </p:cTn>
                                        <p:tgtEl>
                                          <p:spTgt spid="63"/>
                                        </p:tgtEl>
                                        <p:attrNameLst>
                                          <p:attrName>style.visibility</p:attrName>
                                        </p:attrNameLst>
                                      </p:cBhvr>
                                      <p:to>
                                        <p:strVal val="visible"/>
                                      </p:to>
                                    </p:set>
                                    <p:anim calcmode="lin" valueType="num">
                                      <p:cBhvr additive="base">
                                        <p:cTn id="77" dur="500" fill="hold"/>
                                        <p:tgtEl>
                                          <p:spTgt spid="63"/>
                                        </p:tgtEl>
                                        <p:attrNameLst>
                                          <p:attrName>ppt_x</p:attrName>
                                        </p:attrNameLst>
                                      </p:cBhvr>
                                      <p:tavLst>
                                        <p:tav tm="0">
                                          <p:val>
                                            <p:strVal val="1+#ppt_w/2"/>
                                          </p:val>
                                        </p:tav>
                                        <p:tav tm="100000">
                                          <p:val>
                                            <p:strVal val="#ppt_x"/>
                                          </p:val>
                                        </p:tav>
                                      </p:tavLst>
                                    </p:anim>
                                    <p:anim calcmode="lin" valueType="num">
                                      <p:cBhvr additive="base">
                                        <p:cTn id="78" dur="500" fill="hold"/>
                                        <p:tgtEl>
                                          <p:spTgt spid="63"/>
                                        </p:tgtEl>
                                        <p:attrNameLst>
                                          <p:attrName>ppt_y</p:attrName>
                                        </p:attrNameLst>
                                      </p:cBhvr>
                                      <p:tavLst>
                                        <p:tav tm="0">
                                          <p:val>
                                            <p:strVal val="#ppt_y"/>
                                          </p:val>
                                        </p:tav>
                                        <p:tav tm="100000">
                                          <p:val>
                                            <p:strVal val="#ppt_y"/>
                                          </p:val>
                                        </p:tav>
                                      </p:tavLst>
                                    </p:anim>
                                  </p:childTnLst>
                                </p:cTn>
                              </p:par>
                              <p:par>
                                <p:cTn id="79" presetID="2" presetClass="entr" presetSubtype="2" fill="hold" grpId="0" nodeType="withEffect">
                                  <p:stCondLst>
                                    <p:cond delay="0"/>
                                  </p:stCondLst>
                                  <p:childTnLst>
                                    <p:set>
                                      <p:cBhvr>
                                        <p:cTn id="80" dur="1" fill="hold">
                                          <p:stCondLst>
                                            <p:cond delay="0"/>
                                          </p:stCondLst>
                                        </p:cTn>
                                        <p:tgtEl>
                                          <p:spTgt spid="64"/>
                                        </p:tgtEl>
                                        <p:attrNameLst>
                                          <p:attrName>style.visibility</p:attrName>
                                        </p:attrNameLst>
                                      </p:cBhvr>
                                      <p:to>
                                        <p:strVal val="visible"/>
                                      </p:to>
                                    </p:set>
                                    <p:anim calcmode="lin" valueType="num">
                                      <p:cBhvr additive="base">
                                        <p:cTn id="81" dur="500" fill="hold"/>
                                        <p:tgtEl>
                                          <p:spTgt spid="64"/>
                                        </p:tgtEl>
                                        <p:attrNameLst>
                                          <p:attrName>ppt_x</p:attrName>
                                        </p:attrNameLst>
                                      </p:cBhvr>
                                      <p:tavLst>
                                        <p:tav tm="0">
                                          <p:val>
                                            <p:strVal val="1+#ppt_w/2"/>
                                          </p:val>
                                        </p:tav>
                                        <p:tav tm="100000">
                                          <p:val>
                                            <p:strVal val="#ppt_x"/>
                                          </p:val>
                                        </p:tav>
                                      </p:tavLst>
                                    </p:anim>
                                    <p:anim calcmode="lin" valueType="num">
                                      <p:cBhvr additive="base">
                                        <p:cTn id="82" dur="500" fill="hold"/>
                                        <p:tgtEl>
                                          <p:spTgt spid="64"/>
                                        </p:tgtEl>
                                        <p:attrNameLst>
                                          <p:attrName>ppt_y</p:attrName>
                                        </p:attrNameLst>
                                      </p:cBhvr>
                                      <p:tavLst>
                                        <p:tav tm="0">
                                          <p:val>
                                            <p:strVal val="#ppt_y"/>
                                          </p:val>
                                        </p:tav>
                                        <p:tav tm="100000">
                                          <p:val>
                                            <p:strVal val="#ppt_y"/>
                                          </p:val>
                                        </p:tav>
                                      </p:tavLst>
                                    </p:anim>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65">
                                            <p:bg/>
                                          </p:spTgt>
                                        </p:tgtEl>
                                        <p:attrNameLst>
                                          <p:attrName>style.visibility</p:attrName>
                                        </p:attrNameLst>
                                      </p:cBhvr>
                                      <p:to>
                                        <p:strVal val="visible"/>
                                      </p:to>
                                    </p:set>
                                    <p:animEffect transition="in" filter="fade">
                                      <p:cBhvr>
                                        <p:cTn id="87" dur="500"/>
                                        <p:tgtEl>
                                          <p:spTgt spid="65">
                                            <p:bg/>
                                          </p:spTgt>
                                        </p:tgtEl>
                                      </p:cBhvr>
                                    </p:animEffect>
                                  </p:childTnLst>
                                </p:cTn>
                              </p:par>
                            </p:childTnLst>
                          </p:cTn>
                        </p:par>
                        <p:par>
                          <p:cTn id="88" fill="hold">
                            <p:stCondLst>
                              <p:cond delay="500"/>
                            </p:stCondLst>
                            <p:childTnLst>
                              <p:par>
                                <p:cTn id="89" presetID="10" presetClass="entr" presetSubtype="0" fill="hold" grpId="0" nodeType="afterEffect">
                                  <p:stCondLst>
                                    <p:cond delay="0"/>
                                  </p:stCondLst>
                                  <p:childTnLst>
                                    <p:set>
                                      <p:cBhvr>
                                        <p:cTn id="90" dur="1" fill="hold">
                                          <p:stCondLst>
                                            <p:cond delay="0"/>
                                          </p:stCondLst>
                                        </p:cTn>
                                        <p:tgtEl>
                                          <p:spTgt spid="65">
                                            <p:txEl>
                                              <p:pRg st="0" end="0"/>
                                            </p:txEl>
                                          </p:spTgt>
                                        </p:tgtEl>
                                        <p:attrNameLst>
                                          <p:attrName>style.visibility</p:attrName>
                                        </p:attrNameLst>
                                      </p:cBhvr>
                                      <p:to>
                                        <p:strVal val="visible"/>
                                      </p:to>
                                    </p:set>
                                    <p:animEffect transition="in" filter="fade">
                                      <p:cBhvr>
                                        <p:cTn id="91" dur="500"/>
                                        <p:tgtEl>
                                          <p:spTgt spid="65">
                                            <p:txEl>
                                              <p:pRg st="0" end="0"/>
                                            </p:txEl>
                                          </p:spTgt>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65">
                                            <p:txEl>
                                              <p:pRg st="1" end="1"/>
                                            </p:txEl>
                                          </p:spTgt>
                                        </p:tgtEl>
                                        <p:attrNameLst>
                                          <p:attrName>style.visibility</p:attrName>
                                        </p:attrNameLst>
                                      </p:cBhvr>
                                      <p:to>
                                        <p:strVal val="visible"/>
                                      </p:to>
                                    </p:set>
                                    <p:animEffect transition="in" filter="fade">
                                      <p:cBhvr>
                                        <p:cTn id="94" dur="500"/>
                                        <p:tgtEl>
                                          <p:spTgt spid="65">
                                            <p:txEl>
                                              <p:pRg st="1" end="1"/>
                                            </p:txEl>
                                          </p:spTgt>
                                        </p:tgtEl>
                                      </p:cBhvr>
                                    </p:animEffect>
                                  </p:childTnLst>
                                </p:cTn>
                              </p:par>
                            </p:childTnLst>
                          </p:cTn>
                        </p:par>
                        <p:par>
                          <p:cTn id="95" fill="hold">
                            <p:stCondLst>
                              <p:cond delay="1000"/>
                            </p:stCondLst>
                            <p:childTnLst>
                              <p:par>
                                <p:cTn id="96" presetID="10" presetClass="entr" presetSubtype="0" fill="hold" grpId="0" nodeType="afterEffect">
                                  <p:stCondLst>
                                    <p:cond delay="0"/>
                                  </p:stCondLst>
                                  <p:childTnLst>
                                    <p:set>
                                      <p:cBhvr>
                                        <p:cTn id="97" dur="1" fill="hold">
                                          <p:stCondLst>
                                            <p:cond delay="0"/>
                                          </p:stCondLst>
                                        </p:cTn>
                                        <p:tgtEl>
                                          <p:spTgt spid="65">
                                            <p:txEl>
                                              <p:pRg st="2" end="2"/>
                                            </p:txEl>
                                          </p:spTgt>
                                        </p:tgtEl>
                                        <p:attrNameLst>
                                          <p:attrName>style.visibility</p:attrName>
                                        </p:attrNameLst>
                                      </p:cBhvr>
                                      <p:to>
                                        <p:strVal val="visible"/>
                                      </p:to>
                                    </p:set>
                                    <p:animEffect transition="in" filter="fade">
                                      <p:cBhvr>
                                        <p:cTn id="98" dur="500"/>
                                        <p:tgtEl>
                                          <p:spTgt spid="65">
                                            <p:txEl>
                                              <p:pRg st="2" end="2"/>
                                            </p:txEl>
                                          </p:spTgt>
                                        </p:tgtEl>
                                      </p:cBhvr>
                                    </p:animEffect>
                                  </p:childTnLst>
                                </p:cTn>
                              </p:par>
                            </p:childTnLst>
                          </p:cTn>
                        </p:par>
                        <p:par>
                          <p:cTn id="99" fill="hold">
                            <p:stCondLst>
                              <p:cond delay="1500"/>
                            </p:stCondLst>
                            <p:childTnLst>
                              <p:par>
                                <p:cTn id="100" presetID="10" presetClass="entr" presetSubtype="0" fill="hold" grpId="0" nodeType="afterEffect">
                                  <p:stCondLst>
                                    <p:cond delay="0"/>
                                  </p:stCondLst>
                                  <p:childTnLst>
                                    <p:set>
                                      <p:cBhvr>
                                        <p:cTn id="101" dur="1" fill="hold">
                                          <p:stCondLst>
                                            <p:cond delay="0"/>
                                          </p:stCondLst>
                                        </p:cTn>
                                        <p:tgtEl>
                                          <p:spTgt spid="65">
                                            <p:txEl>
                                              <p:pRg st="3" end="3"/>
                                            </p:txEl>
                                          </p:spTgt>
                                        </p:tgtEl>
                                        <p:attrNameLst>
                                          <p:attrName>style.visibility</p:attrName>
                                        </p:attrNameLst>
                                      </p:cBhvr>
                                      <p:to>
                                        <p:strVal val="visible"/>
                                      </p:to>
                                    </p:set>
                                    <p:animEffect transition="in" filter="fade">
                                      <p:cBhvr>
                                        <p:cTn id="102" dur="500"/>
                                        <p:tgtEl>
                                          <p:spTgt spid="65">
                                            <p:txEl>
                                              <p:pRg st="3" end="3"/>
                                            </p:txEl>
                                          </p:spTgt>
                                        </p:tgtEl>
                                      </p:cBhvr>
                                    </p:animEffect>
                                  </p:childTnLst>
                                </p:cTn>
                              </p:par>
                            </p:childTnLst>
                          </p:cTn>
                        </p:par>
                        <p:par>
                          <p:cTn id="103" fill="hold">
                            <p:stCondLst>
                              <p:cond delay="2000"/>
                            </p:stCondLst>
                            <p:childTnLst>
                              <p:par>
                                <p:cTn id="104" presetID="10" presetClass="entr" presetSubtype="0" fill="hold" grpId="0" nodeType="afterEffect">
                                  <p:stCondLst>
                                    <p:cond delay="0"/>
                                  </p:stCondLst>
                                  <p:childTnLst>
                                    <p:set>
                                      <p:cBhvr>
                                        <p:cTn id="105" dur="1" fill="hold">
                                          <p:stCondLst>
                                            <p:cond delay="0"/>
                                          </p:stCondLst>
                                        </p:cTn>
                                        <p:tgtEl>
                                          <p:spTgt spid="65">
                                            <p:txEl>
                                              <p:pRg st="4" end="4"/>
                                            </p:txEl>
                                          </p:spTgt>
                                        </p:tgtEl>
                                        <p:attrNameLst>
                                          <p:attrName>style.visibility</p:attrName>
                                        </p:attrNameLst>
                                      </p:cBhvr>
                                      <p:to>
                                        <p:strVal val="visible"/>
                                      </p:to>
                                    </p:set>
                                    <p:animEffect transition="in" filter="fade">
                                      <p:cBhvr>
                                        <p:cTn id="106" dur="500"/>
                                        <p:tgtEl>
                                          <p:spTgt spid="65">
                                            <p:txEl>
                                              <p:pRg st="4" end="4"/>
                                            </p:txEl>
                                          </p:spTgt>
                                        </p:tgtEl>
                                      </p:cBhvr>
                                    </p:animEffect>
                                  </p:childTnLst>
                                </p:cTn>
                              </p:par>
                            </p:childTnLst>
                          </p:cTn>
                        </p:par>
                        <p:par>
                          <p:cTn id="107" fill="hold">
                            <p:stCondLst>
                              <p:cond delay="2500"/>
                            </p:stCondLst>
                            <p:childTnLst>
                              <p:par>
                                <p:cTn id="108" presetID="10" presetClass="entr" presetSubtype="0" fill="hold" grpId="0" nodeType="afterEffect">
                                  <p:stCondLst>
                                    <p:cond delay="0"/>
                                  </p:stCondLst>
                                  <p:childTnLst>
                                    <p:set>
                                      <p:cBhvr>
                                        <p:cTn id="109" dur="1" fill="hold">
                                          <p:stCondLst>
                                            <p:cond delay="0"/>
                                          </p:stCondLst>
                                        </p:cTn>
                                        <p:tgtEl>
                                          <p:spTgt spid="65">
                                            <p:txEl>
                                              <p:pRg st="5" end="5"/>
                                            </p:txEl>
                                          </p:spTgt>
                                        </p:tgtEl>
                                        <p:attrNameLst>
                                          <p:attrName>style.visibility</p:attrName>
                                        </p:attrNameLst>
                                      </p:cBhvr>
                                      <p:to>
                                        <p:strVal val="visible"/>
                                      </p:to>
                                    </p:set>
                                    <p:animEffect transition="in" filter="fade">
                                      <p:cBhvr>
                                        <p:cTn id="110" dur="500"/>
                                        <p:tgtEl>
                                          <p:spTgt spid="65">
                                            <p:txEl>
                                              <p:pRg st="5" end="5"/>
                                            </p:txEl>
                                          </p:spTgt>
                                        </p:tgtEl>
                                      </p:cBhvr>
                                    </p:animEffect>
                                  </p:childTnLst>
                                </p:cTn>
                              </p:par>
                            </p:childTnLst>
                          </p:cTn>
                        </p:par>
                        <p:par>
                          <p:cTn id="111" fill="hold">
                            <p:stCondLst>
                              <p:cond delay="3000"/>
                            </p:stCondLst>
                            <p:childTnLst>
                              <p:par>
                                <p:cTn id="112" presetID="10" presetClass="entr" presetSubtype="0" fill="hold" grpId="0" nodeType="afterEffect">
                                  <p:stCondLst>
                                    <p:cond delay="0"/>
                                  </p:stCondLst>
                                  <p:childTnLst>
                                    <p:set>
                                      <p:cBhvr>
                                        <p:cTn id="113" dur="1" fill="hold">
                                          <p:stCondLst>
                                            <p:cond delay="0"/>
                                          </p:stCondLst>
                                        </p:cTn>
                                        <p:tgtEl>
                                          <p:spTgt spid="65">
                                            <p:txEl>
                                              <p:pRg st="6" end="6"/>
                                            </p:txEl>
                                          </p:spTgt>
                                        </p:tgtEl>
                                        <p:attrNameLst>
                                          <p:attrName>style.visibility</p:attrName>
                                        </p:attrNameLst>
                                      </p:cBhvr>
                                      <p:to>
                                        <p:strVal val="visible"/>
                                      </p:to>
                                    </p:set>
                                    <p:animEffect transition="in" filter="fade">
                                      <p:cBhvr>
                                        <p:cTn id="114" dur="500"/>
                                        <p:tgtEl>
                                          <p:spTgt spid="6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12" grpId="0" animBg="1"/>
      <p:bldP spid="16" grpId="0" animBg="1"/>
      <p:bldP spid="17" grpId="0"/>
      <p:bldP spid="25" grpId="0" animBg="1"/>
      <p:bldP spid="26" grpId="0"/>
      <p:bldP spid="34" grpId="0" animBg="1"/>
      <p:bldP spid="35" grpId="0"/>
      <p:bldP spid="43" grpId="0" animBg="1"/>
      <p:bldP spid="48" grpId="0" animBg="1"/>
      <p:bldP spid="2" grpId="0"/>
      <p:bldP spid="49" grpId="0" animBg="1"/>
      <p:bldP spid="50" grpId="0"/>
      <p:bldP spid="53" grpId="0"/>
      <p:bldP spid="57" grpId="0"/>
      <p:bldP spid="19" grpId="0"/>
      <p:bldP spid="63" grpId="0" animBg="1"/>
      <p:bldP spid="64" grpId="0"/>
      <p:bldP spid="65" grpId="0" uiExpand="1" build="allAtOnce"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9144000" cy="896526"/>
          </a:xfrm>
          <a:prstGeom prst="rect">
            <a:avLst/>
          </a:prstGeom>
          <a:gradFill>
            <a:gsLst>
              <a:gs pos="0">
                <a:schemeClr val="accent1">
                  <a:tint val="66000"/>
                  <a:satMod val="160000"/>
                </a:schemeClr>
              </a:gs>
              <a:gs pos="30000">
                <a:schemeClr val="accent1">
                  <a:tint val="44500"/>
                  <a:satMod val="160000"/>
                  <a:alpha val="74000"/>
                </a:schemeClr>
              </a:gs>
              <a:gs pos="100000">
                <a:schemeClr val="accent1">
                  <a:tint val="23500"/>
                  <a:satMod val="16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3"/>
          <p:cNvSpPr txBox="1"/>
          <p:nvPr/>
        </p:nvSpPr>
        <p:spPr>
          <a:xfrm>
            <a:off x="3525230" y="235635"/>
            <a:ext cx="2702954" cy="646331"/>
          </a:xfrm>
          <a:prstGeom prst="rect">
            <a:avLst/>
          </a:prstGeom>
          <a:noFill/>
        </p:spPr>
        <p:txBody>
          <a:bodyPr wrap="square" rtlCol="0">
            <a:spAutoFit/>
          </a:bodyPr>
          <a:lstStyle/>
          <a:p>
            <a:r>
              <a:rPr lang="zh-CN" altLang="en-US" sz="3600" dirty="0" smtClean="0">
                <a:latin typeface="华文行楷" panose="02010800040101010101" pitchFamily="2" charset="-122"/>
                <a:ea typeface="华文行楷" panose="02010800040101010101" pitchFamily="2" charset="-122"/>
              </a:rPr>
              <a:t>软件工程</a:t>
            </a:r>
            <a:endParaRPr lang="zh-CN" altLang="en-US" sz="3600" dirty="0">
              <a:latin typeface="华文行楷" panose="02010800040101010101" pitchFamily="2" charset="-122"/>
              <a:ea typeface="华文行楷" panose="02010800040101010101" pitchFamily="2" charset="-122"/>
            </a:endParaRPr>
          </a:p>
        </p:txBody>
      </p:sp>
      <p:grpSp>
        <p:nvGrpSpPr>
          <p:cNvPr id="6" name="Group 33"/>
          <p:cNvGrpSpPr>
            <a:grpSpLocks/>
          </p:cNvGrpSpPr>
          <p:nvPr/>
        </p:nvGrpSpPr>
        <p:grpSpPr bwMode="auto">
          <a:xfrm>
            <a:off x="683568" y="980728"/>
            <a:ext cx="3600450" cy="593725"/>
            <a:chOff x="612" y="799"/>
            <a:chExt cx="2268" cy="374"/>
          </a:xfrm>
        </p:grpSpPr>
        <p:sp>
          <p:nvSpPr>
            <p:cNvPr id="7" name="AutoShape 34"/>
            <p:cNvSpPr>
              <a:spLocks noChangeArrowheads="1"/>
            </p:cNvSpPr>
            <p:nvPr/>
          </p:nvSpPr>
          <p:spPr bwMode="auto">
            <a:xfrm>
              <a:off x="696" y="799"/>
              <a:ext cx="2184" cy="374"/>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eaLnBrk="0" fontAlgn="auto" hangingPunct="0">
                <a:spcBef>
                  <a:spcPct val="20000"/>
                </a:spcBef>
                <a:spcAft>
                  <a:spcPts val="0"/>
                </a:spcAft>
                <a:buFont typeface="Arial" charset="0"/>
                <a:buNone/>
                <a:defRPr/>
              </a:pPr>
              <a:r>
                <a:rPr lang="zh-CN" altLang="en-US" sz="2800" dirty="0" smtClean="0">
                  <a:effectLst>
                    <a:outerShdw blurRad="38100" dist="38100" dir="2700000" algn="tl">
                      <a:srgbClr val="C0C0C0"/>
                    </a:outerShdw>
                  </a:effectLst>
                  <a:latin typeface="Arial" charset="0"/>
                  <a:ea typeface="华文行楷" pitchFamily="2" charset="-122"/>
                </a:rPr>
                <a:t>学科特色</a:t>
              </a:r>
              <a:endParaRPr lang="zh-CN" altLang="en-US" sz="2800" dirty="0">
                <a:effectLst>
                  <a:outerShdw blurRad="38100" dist="38100" dir="2700000" algn="tl">
                    <a:srgbClr val="C0C0C0"/>
                  </a:outerShdw>
                </a:effectLst>
                <a:latin typeface="Arial" charset="0"/>
                <a:ea typeface="华文行楷" pitchFamily="2" charset="-122"/>
              </a:endParaRPr>
            </a:p>
          </p:txBody>
        </p:sp>
        <p:sp>
          <p:nvSpPr>
            <p:cNvPr id="8" name="AutoShape 35"/>
            <p:cNvSpPr>
              <a:spLocks noChangeArrowheads="1"/>
            </p:cNvSpPr>
            <p:nvPr/>
          </p:nvSpPr>
          <p:spPr bwMode="auto">
            <a:xfrm>
              <a:off x="612" y="870"/>
              <a:ext cx="235" cy="231"/>
            </a:xfrm>
            <a:prstGeom prst="roundRect">
              <a:avLst>
                <a:gd name="adj" fmla="val 0"/>
              </a:avLst>
            </a:prstGeom>
            <a:solidFill>
              <a:schemeClr val="bg1"/>
            </a:solidFill>
            <a:ln w="9525" algn="ctr">
              <a:noFill/>
              <a:round/>
              <a:headEnd/>
              <a:tailEnd/>
            </a:ln>
            <a:effectLst>
              <a:outerShdw dist="35921" dir="2700000" algn="ctr" rotWithShape="0">
                <a:schemeClr val="tx1">
                  <a:alpha val="50000"/>
                </a:schemeClr>
              </a:outerShdw>
            </a:effectLst>
          </p:spPr>
          <p:txBody>
            <a:bodyPr wrap="none" anchor="ctr"/>
            <a:lstStyle/>
            <a:p>
              <a:pPr algn="ctr" eaLnBrk="0" fontAlgn="auto" hangingPunct="0">
                <a:spcBef>
                  <a:spcPts val="0"/>
                </a:spcBef>
                <a:spcAft>
                  <a:spcPts val="0"/>
                </a:spcAft>
                <a:defRPr/>
              </a:pPr>
              <a:endParaRPr lang="zh-CN" altLang="zh-CN" sz="2800" b="1">
                <a:solidFill>
                  <a:srgbClr val="FF6600"/>
                </a:solidFill>
                <a:effectLst>
                  <a:outerShdw blurRad="38100" dist="38100" dir="2700000" algn="tl">
                    <a:srgbClr val="C0C0C0"/>
                  </a:outerShdw>
                </a:effectLst>
                <a:latin typeface="Calibri" pitchFamily="34" charset="0"/>
                <a:ea typeface="宋体" charset="-122"/>
                <a:sym typeface="Wingdings" pitchFamily="2" charset="2"/>
              </a:endParaRPr>
            </a:p>
          </p:txBody>
        </p:sp>
        <p:sp>
          <p:nvSpPr>
            <p:cNvPr id="9" name="Freeform 36"/>
            <p:cNvSpPr>
              <a:spLocks/>
            </p:cNvSpPr>
            <p:nvPr/>
          </p:nvSpPr>
          <p:spPr bwMode="auto">
            <a:xfrm>
              <a:off x="627" y="805"/>
              <a:ext cx="303" cy="266"/>
            </a:xfrm>
            <a:custGeom>
              <a:avLst/>
              <a:gdLst>
                <a:gd name="T0" fmla="*/ 0 w 610"/>
                <a:gd name="T1" fmla="*/ 0 h 609"/>
                <a:gd name="T2" fmla="*/ 0 w 610"/>
                <a:gd name="T3" fmla="*/ 0 h 609"/>
                <a:gd name="T4" fmla="*/ 0 w 610"/>
                <a:gd name="T5" fmla="*/ 0 h 609"/>
                <a:gd name="T6" fmla="*/ 0 w 610"/>
                <a:gd name="T7" fmla="*/ 0 h 609"/>
                <a:gd name="T8" fmla="*/ 0 w 610"/>
                <a:gd name="T9" fmla="*/ 0 h 609"/>
                <a:gd name="T10" fmla="*/ 0 w 610"/>
                <a:gd name="T11" fmla="*/ 0 h 609"/>
                <a:gd name="T12" fmla="*/ 0 w 610"/>
                <a:gd name="T13" fmla="*/ 0 h 609"/>
                <a:gd name="T14" fmla="*/ 0 w 610"/>
                <a:gd name="T15" fmla="*/ 0 h 609"/>
                <a:gd name="T16" fmla="*/ 0 w 610"/>
                <a:gd name="T17" fmla="*/ 0 h 609"/>
                <a:gd name="T18" fmla="*/ 0 w 610"/>
                <a:gd name="T19" fmla="*/ 0 h 609"/>
                <a:gd name="T20" fmla="*/ 0 w 610"/>
                <a:gd name="T21" fmla="*/ 0 h 609"/>
                <a:gd name="T22" fmla="*/ 0 w 610"/>
                <a:gd name="T23" fmla="*/ 0 h 609"/>
                <a:gd name="T24" fmla="*/ 0 w 610"/>
                <a:gd name="T25" fmla="*/ 0 h 609"/>
                <a:gd name="T26" fmla="*/ 0 w 610"/>
                <a:gd name="T27" fmla="*/ 0 h 609"/>
                <a:gd name="T28" fmla="*/ 0 w 610"/>
                <a:gd name="T29" fmla="*/ 0 h 609"/>
                <a:gd name="T30" fmla="*/ 0 w 610"/>
                <a:gd name="T31" fmla="*/ 0 h 609"/>
                <a:gd name="T32" fmla="*/ 0 w 610"/>
                <a:gd name="T33" fmla="*/ 0 h 609"/>
                <a:gd name="T34" fmla="*/ 0 w 610"/>
                <a:gd name="T35" fmla="*/ 0 h 609"/>
                <a:gd name="T36" fmla="*/ 0 w 610"/>
                <a:gd name="T37" fmla="*/ 0 h 609"/>
                <a:gd name="T38" fmla="*/ 0 w 610"/>
                <a:gd name="T39" fmla="*/ 0 h 609"/>
                <a:gd name="T40" fmla="*/ 0 w 610"/>
                <a:gd name="T41" fmla="*/ 0 h 609"/>
                <a:gd name="T42" fmla="*/ 0 w 610"/>
                <a:gd name="T43" fmla="*/ 0 h 609"/>
                <a:gd name="T44" fmla="*/ 0 w 610"/>
                <a:gd name="T45" fmla="*/ 0 h 609"/>
                <a:gd name="T46" fmla="*/ 0 w 610"/>
                <a:gd name="T47" fmla="*/ 0 h 609"/>
                <a:gd name="T48" fmla="*/ 0 w 610"/>
                <a:gd name="T49" fmla="*/ 0 h 609"/>
                <a:gd name="T50" fmla="*/ 0 w 610"/>
                <a:gd name="T51" fmla="*/ 0 h 609"/>
                <a:gd name="T52" fmla="*/ 0 w 610"/>
                <a:gd name="T53" fmla="*/ 0 h 609"/>
                <a:gd name="T54" fmla="*/ 0 w 610"/>
                <a:gd name="T55" fmla="*/ 0 h 609"/>
                <a:gd name="T56" fmla="*/ 0 w 610"/>
                <a:gd name="T57" fmla="*/ 0 h 609"/>
                <a:gd name="T58" fmla="*/ 0 w 610"/>
                <a:gd name="T59" fmla="*/ 0 h 609"/>
                <a:gd name="T60" fmla="*/ 0 w 610"/>
                <a:gd name="T61" fmla="*/ 0 h 609"/>
                <a:gd name="T62" fmla="*/ 0 w 610"/>
                <a:gd name="T63" fmla="*/ 0 h 609"/>
                <a:gd name="T64" fmla="*/ 0 w 610"/>
                <a:gd name="T65" fmla="*/ 0 h 609"/>
                <a:gd name="T66" fmla="*/ 0 w 610"/>
                <a:gd name="T67" fmla="*/ 0 h 609"/>
                <a:gd name="T68" fmla="*/ 0 w 610"/>
                <a:gd name="T69" fmla="*/ 0 h 609"/>
                <a:gd name="T70" fmla="*/ 0 w 610"/>
                <a:gd name="T71" fmla="*/ 0 h 609"/>
                <a:gd name="T72" fmla="*/ 0 w 610"/>
                <a:gd name="T73" fmla="*/ 0 h 60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10"/>
                <a:gd name="T112" fmla="*/ 0 h 609"/>
                <a:gd name="T113" fmla="*/ 610 w 610"/>
                <a:gd name="T114" fmla="*/ 609 h 60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10" h="609">
                  <a:moveTo>
                    <a:pt x="88" y="470"/>
                  </a:moveTo>
                  <a:lnTo>
                    <a:pt x="90" y="472"/>
                  </a:lnTo>
                  <a:lnTo>
                    <a:pt x="96" y="476"/>
                  </a:lnTo>
                  <a:lnTo>
                    <a:pt x="105" y="481"/>
                  </a:lnTo>
                  <a:lnTo>
                    <a:pt x="116" y="487"/>
                  </a:lnTo>
                  <a:lnTo>
                    <a:pt x="126" y="497"/>
                  </a:lnTo>
                  <a:lnTo>
                    <a:pt x="138" y="509"/>
                  </a:lnTo>
                  <a:lnTo>
                    <a:pt x="150" y="520"/>
                  </a:lnTo>
                  <a:lnTo>
                    <a:pt x="159" y="535"/>
                  </a:lnTo>
                  <a:lnTo>
                    <a:pt x="168" y="551"/>
                  </a:lnTo>
                  <a:lnTo>
                    <a:pt x="176" y="564"/>
                  </a:lnTo>
                  <a:lnTo>
                    <a:pt x="183" y="576"/>
                  </a:lnTo>
                  <a:lnTo>
                    <a:pt x="189" y="586"/>
                  </a:lnTo>
                  <a:lnTo>
                    <a:pt x="193" y="596"/>
                  </a:lnTo>
                  <a:lnTo>
                    <a:pt x="197" y="601"/>
                  </a:lnTo>
                  <a:lnTo>
                    <a:pt x="200" y="606"/>
                  </a:lnTo>
                  <a:lnTo>
                    <a:pt x="200" y="608"/>
                  </a:lnTo>
                  <a:lnTo>
                    <a:pt x="203" y="601"/>
                  </a:lnTo>
                  <a:lnTo>
                    <a:pt x="206" y="582"/>
                  </a:lnTo>
                  <a:lnTo>
                    <a:pt x="214" y="553"/>
                  </a:lnTo>
                  <a:lnTo>
                    <a:pt x="226" y="519"/>
                  </a:lnTo>
                  <a:lnTo>
                    <a:pt x="239" y="478"/>
                  </a:lnTo>
                  <a:lnTo>
                    <a:pt x="255" y="435"/>
                  </a:lnTo>
                  <a:lnTo>
                    <a:pt x="274" y="391"/>
                  </a:lnTo>
                  <a:lnTo>
                    <a:pt x="296" y="348"/>
                  </a:lnTo>
                  <a:lnTo>
                    <a:pt x="337" y="276"/>
                  </a:lnTo>
                  <a:lnTo>
                    <a:pt x="378" y="217"/>
                  </a:lnTo>
                  <a:lnTo>
                    <a:pt x="416" y="168"/>
                  </a:lnTo>
                  <a:lnTo>
                    <a:pt x="450" y="130"/>
                  </a:lnTo>
                  <a:lnTo>
                    <a:pt x="481" y="101"/>
                  </a:lnTo>
                  <a:lnTo>
                    <a:pt x="504" y="80"/>
                  </a:lnTo>
                  <a:lnTo>
                    <a:pt x="523" y="65"/>
                  </a:lnTo>
                  <a:lnTo>
                    <a:pt x="533" y="59"/>
                  </a:lnTo>
                  <a:lnTo>
                    <a:pt x="537" y="56"/>
                  </a:lnTo>
                  <a:lnTo>
                    <a:pt x="545" y="51"/>
                  </a:lnTo>
                  <a:lnTo>
                    <a:pt x="557" y="43"/>
                  </a:lnTo>
                  <a:lnTo>
                    <a:pt x="570" y="34"/>
                  </a:lnTo>
                  <a:lnTo>
                    <a:pt x="583" y="23"/>
                  </a:lnTo>
                  <a:lnTo>
                    <a:pt x="595" y="15"/>
                  </a:lnTo>
                  <a:lnTo>
                    <a:pt x="605" y="7"/>
                  </a:lnTo>
                  <a:lnTo>
                    <a:pt x="609" y="3"/>
                  </a:lnTo>
                  <a:lnTo>
                    <a:pt x="602" y="0"/>
                  </a:lnTo>
                  <a:lnTo>
                    <a:pt x="577" y="7"/>
                  </a:lnTo>
                  <a:lnTo>
                    <a:pt x="540" y="27"/>
                  </a:lnTo>
                  <a:lnTo>
                    <a:pt x="491" y="56"/>
                  </a:lnTo>
                  <a:lnTo>
                    <a:pt x="437" y="94"/>
                  </a:lnTo>
                  <a:lnTo>
                    <a:pt x="382" y="141"/>
                  </a:lnTo>
                  <a:lnTo>
                    <a:pt x="328" y="193"/>
                  </a:lnTo>
                  <a:lnTo>
                    <a:pt x="279" y="253"/>
                  </a:lnTo>
                  <a:lnTo>
                    <a:pt x="268" y="266"/>
                  </a:lnTo>
                  <a:lnTo>
                    <a:pt x="254" y="287"/>
                  </a:lnTo>
                  <a:lnTo>
                    <a:pt x="237" y="311"/>
                  </a:lnTo>
                  <a:lnTo>
                    <a:pt x="218" y="337"/>
                  </a:lnTo>
                  <a:lnTo>
                    <a:pt x="201" y="362"/>
                  </a:lnTo>
                  <a:lnTo>
                    <a:pt x="187" y="382"/>
                  </a:lnTo>
                  <a:lnTo>
                    <a:pt x="177" y="396"/>
                  </a:lnTo>
                  <a:lnTo>
                    <a:pt x="174" y="403"/>
                  </a:lnTo>
                  <a:lnTo>
                    <a:pt x="170" y="399"/>
                  </a:lnTo>
                  <a:lnTo>
                    <a:pt x="160" y="390"/>
                  </a:lnTo>
                  <a:lnTo>
                    <a:pt x="147" y="378"/>
                  </a:lnTo>
                  <a:lnTo>
                    <a:pt x="130" y="365"/>
                  </a:lnTo>
                  <a:lnTo>
                    <a:pt x="112" y="353"/>
                  </a:lnTo>
                  <a:lnTo>
                    <a:pt x="93" y="344"/>
                  </a:lnTo>
                  <a:lnTo>
                    <a:pt x="75" y="340"/>
                  </a:lnTo>
                  <a:lnTo>
                    <a:pt x="58" y="345"/>
                  </a:lnTo>
                  <a:lnTo>
                    <a:pt x="43" y="356"/>
                  </a:lnTo>
                  <a:lnTo>
                    <a:pt x="31" y="369"/>
                  </a:lnTo>
                  <a:lnTo>
                    <a:pt x="21" y="383"/>
                  </a:lnTo>
                  <a:lnTo>
                    <a:pt x="13" y="398"/>
                  </a:lnTo>
                  <a:lnTo>
                    <a:pt x="7" y="411"/>
                  </a:lnTo>
                  <a:lnTo>
                    <a:pt x="3" y="423"/>
                  </a:lnTo>
                  <a:lnTo>
                    <a:pt x="1" y="431"/>
                  </a:lnTo>
                  <a:lnTo>
                    <a:pt x="0" y="433"/>
                  </a:lnTo>
                  <a:lnTo>
                    <a:pt x="88" y="470"/>
                  </a:lnTo>
                </a:path>
              </a:pathLst>
            </a:custGeom>
            <a:solidFill>
              <a:srgbClr val="FF3300"/>
            </a:solidFill>
            <a:ln w="9525" cap="rnd">
              <a:noFill/>
              <a:round/>
              <a:headEnd/>
              <a:tailEnd/>
            </a:ln>
          </p:spPr>
          <p:txBody>
            <a:bodyPr/>
            <a:lstStyle/>
            <a:p>
              <a:endParaRPr lang="zh-CN" altLang="en-US"/>
            </a:p>
          </p:txBody>
        </p:sp>
      </p:grpSp>
      <p:sp>
        <p:nvSpPr>
          <p:cNvPr id="33" name="TextBox 32"/>
          <p:cNvSpPr txBox="1"/>
          <p:nvPr/>
        </p:nvSpPr>
        <p:spPr>
          <a:xfrm>
            <a:off x="2664001" y="4149080"/>
            <a:ext cx="3640433" cy="2123658"/>
          </a:xfrm>
          <a:prstGeom prst="rect">
            <a:avLst/>
          </a:prstGeom>
          <a:solidFill>
            <a:schemeClr val="accent5">
              <a:lumMod val="40000"/>
              <a:lumOff val="60000"/>
            </a:schemeClr>
          </a:solidFill>
        </p:spPr>
        <p:txBody>
          <a:bodyPr wrap="square" rtlCol="0">
            <a:spAutoFit/>
          </a:bodyPr>
          <a:lstStyle/>
          <a:p>
            <a:pPr marL="342900" marR="0" lvl="0" indent="-342900" defTabSz="914400" eaLnBrk="1" latinLnBrk="0" hangingPunct="1">
              <a:lnSpc>
                <a:spcPct val="110000"/>
              </a:lnSpc>
              <a:buClrTx/>
              <a:buSzTx/>
              <a:buFont typeface="Wingdings" panose="05000000000000000000" pitchFamily="2" charset="2"/>
              <a:buChar char="ü"/>
              <a:tabLst/>
              <a:defRPr/>
            </a:pPr>
            <a:r>
              <a:rPr lang="zh-CN" altLang="en-US" sz="2000" dirty="0" smtClean="0">
                <a:solidFill>
                  <a:srgbClr val="000000"/>
                </a:solidFill>
                <a:latin typeface="华文新魏" panose="02010800040101010101" pitchFamily="2" charset="-122"/>
                <a:ea typeface="华文新魏" panose="02010800040101010101" pitchFamily="2" charset="-122"/>
              </a:rPr>
              <a:t>软件测试</a:t>
            </a:r>
            <a:r>
              <a:rPr lang="zh-CN" altLang="en-US" sz="2000" dirty="0">
                <a:solidFill>
                  <a:srgbClr val="000000"/>
                </a:solidFill>
                <a:latin typeface="华文新魏" panose="02010800040101010101" pitchFamily="2" charset="-122"/>
                <a:ea typeface="华文新魏" panose="02010800040101010101" pitchFamily="2" charset="-122"/>
              </a:rPr>
              <a:t>与</a:t>
            </a:r>
            <a:r>
              <a:rPr lang="zh-CN" altLang="en-US" sz="2000" dirty="0" smtClean="0">
                <a:solidFill>
                  <a:srgbClr val="000000"/>
                </a:solidFill>
                <a:latin typeface="华文新魏" panose="02010800040101010101" pitchFamily="2" charset="-122"/>
                <a:ea typeface="华文新魏" panose="02010800040101010101" pitchFamily="2" charset="-122"/>
              </a:rPr>
              <a:t>质量保证</a:t>
            </a:r>
            <a:endParaRPr lang="en-US" altLang="zh-CN" sz="2000" dirty="0">
              <a:solidFill>
                <a:srgbClr val="000000"/>
              </a:solidFill>
              <a:latin typeface="华文新魏" panose="02010800040101010101" pitchFamily="2" charset="-122"/>
              <a:ea typeface="华文新魏" panose="02010800040101010101" pitchFamily="2" charset="-122"/>
            </a:endParaRPr>
          </a:p>
          <a:p>
            <a:pPr marL="342900" marR="0" lvl="0" indent="-342900" defTabSz="914400" eaLnBrk="1" latinLnBrk="0" hangingPunct="1">
              <a:lnSpc>
                <a:spcPct val="110000"/>
              </a:lnSpc>
              <a:buClrTx/>
              <a:buSzTx/>
              <a:buFont typeface="Wingdings" panose="05000000000000000000" pitchFamily="2" charset="2"/>
              <a:buChar char="ü"/>
              <a:tabLst/>
              <a:defRPr/>
            </a:pPr>
            <a:r>
              <a:rPr lang="zh-CN" altLang="en-US" sz="2000" dirty="0" smtClean="0">
                <a:solidFill>
                  <a:srgbClr val="000000"/>
                </a:solidFill>
                <a:latin typeface="华文新魏" panose="02010800040101010101" pitchFamily="2" charset="-122"/>
                <a:ea typeface="华文新魏" panose="02010800040101010101" pitchFamily="2" charset="-122"/>
              </a:rPr>
              <a:t>领域软件工程</a:t>
            </a:r>
            <a:endParaRPr lang="en-US" altLang="zh-CN" sz="2000" dirty="0" smtClean="0">
              <a:solidFill>
                <a:srgbClr val="000000"/>
              </a:solidFill>
              <a:latin typeface="华文新魏" panose="02010800040101010101" pitchFamily="2" charset="-122"/>
              <a:ea typeface="华文新魏" panose="02010800040101010101" pitchFamily="2" charset="-122"/>
            </a:endParaRPr>
          </a:p>
          <a:p>
            <a:pPr marL="342900" marR="0" lvl="0" indent="-342900" defTabSz="914400" eaLnBrk="1" latinLnBrk="0" hangingPunct="1">
              <a:lnSpc>
                <a:spcPct val="110000"/>
              </a:lnSpc>
              <a:buClrTx/>
              <a:buSzTx/>
              <a:buFont typeface="Wingdings" panose="05000000000000000000" pitchFamily="2" charset="2"/>
              <a:buChar char="ü"/>
              <a:tabLst/>
              <a:defRPr/>
            </a:pPr>
            <a:r>
              <a:rPr lang="zh-CN" altLang="en-US" sz="2000" dirty="0" smtClean="0">
                <a:solidFill>
                  <a:srgbClr val="000000"/>
                </a:solidFill>
                <a:latin typeface="华文新魏" panose="02010800040101010101" pitchFamily="2" charset="-122"/>
                <a:ea typeface="华文新魏" panose="02010800040101010101" pitchFamily="2" charset="-122"/>
              </a:rPr>
              <a:t>网</a:t>
            </a:r>
            <a:r>
              <a:rPr lang="zh-CN" altLang="en-US" sz="2000" dirty="0">
                <a:solidFill>
                  <a:srgbClr val="000000"/>
                </a:solidFill>
                <a:latin typeface="华文新魏" panose="02010800040101010101" pitchFamily="2" charset="-122"/>
                <a:ea typeface="华文新魏" panose="02010800040101010101" pitchFamily="2" charset="-122"/>
              </a:rPr>
              <a:t>构软件与中间件</a:t>
            </a:r>
            <a:r>
              <a:rPr lang="zh-CN" altLang="en-US" sz="2000" dirty="0" smtClean="0">
                <a:solidFill>
                  <a:srgbClr val="000000"/>
                </a:solidFill>
                <a:latin typeface="华文新魏" panose="02010800040101010101" pitchFamily="2" charset="-122"/>
                <a:ea typeface="华文新魏" panose="02010800040101010101" pitchFamily="2" charset="-122"/>
              </a:rPr>
              <a:t>技术</a:t>
            </a:r>
            <a:endParaRPr lang="en-US" altLang="zh-CN" sz="2000" dirty="0">
              <a:solidFill>
                <a:srgbClr val="000000"/>
              </a:solidFill>
              <a:latin typeface="华文新魏" panose="02010800040101010101" pitchFamily="2" charset="-122"/>
              <a:ea typeface="华文新魏" panose="02010800040101010101" pitchFamily="2" charset="-122"/>
            </a:endParaRPr>
          </a:p>
          <a:p>
            <a:pPr marL="342900" marR="0" lvl="0" indent="-342900" defTabSz="914400" eaLnBrk="1" latinLnBrk="0" hangingPunct="1">
              <a:lnSpc>
                <a:spcPct val="110000"/>
              </a:lnSpc>
              <a:buClrTx/>
              <a:buSzTx/>
              <a:buFont typeface="Wingdings" panose="05000000000000000000" pitchFamily="2" charset="2"/>
              <a:buChar char="ü"/>
              <a:tabLst/>
              <a:defRPr/>
            </a:pPr>
            <a:r>
              <a:rPr lang="zh-CN" altLang="en-US" sz="2000" dirty="0" smtClean="0">
                <a:solidFill>
                  <a:srgbClr val="000000"/>
                </a:solidFill>
                <a:latin typeface="华文新魏" panose="02010800040101010101" pitchFamily="2" charset="-122"/>
                <a:ea typeface="华文新魏" panose="02010800040101010101" pitchFamily="2" charset="-122"/>
              </a:rPr>
              <a:t>智能语言与信息安全</a:t>
            </a:r>
            <a:endParaRPr lang="en-US" altLang="zh-CN" sz="2000" dirty="0" smtClean="0">
              <a:solidFill>
                <a:srgbClr val="000000"/>
              </a:solidFill>
              <a:latin typeface="华文新魏" panose="02010800040101010101" pitchFamily="2" charset="-122"/>
              <a:ea typeface="华文新魏" panose="02010800040101010101" pitchFamily="2" charset="-122"/>
            </a:endParaRPr>
          </a:p>
          <a:p>
            <a:pPr marL="342900" marR="0" lvl="0" indent="-342900" defTabSz="914400" eaLnBrk="1" latinLnBrk="0" hangingPunct="1">
              <a:lnSpc>
                <a:spcPct val="110000"/>
              </a:lnSpc>
              <a:buClrTx/>
              <a:buSzTx/>
              <a:buFont typeface="Wingdings" panose="05000000000000000000" pitchFamily="2" charset="2"/>
              <a:buChar char="ü"/>
              <a:tabLst/>
              <a:defRPr/>
            </a:pPr>
            <a:r>
              <a:rPr lang="zh-CN" altLang="en-US" sz="2000" dirty="0" smtClean="0">
                <a:solidFill>
                  <a:srgbClr val="000000"/>
                </a:solidFill>
                <a:latin typeface="华文新魏" panose="02010800040101010101" pitchFamily="2" charset="-122"/>
                <a:ea typeface="华文新魏" panose="02010800040101010101" pitchFamily="2" charset="-122"/>
              </a:rPr>
              <a:t>智能</a:t>
            </a:r>
            <a:r>
              <a:rPr lang="zh-CN" altLang="en-US" sz="2000" dirty="0">
                <a:solidFill>
                  <a:srgbClr val="000000"/>
                </a:solidFill>
                <a:latin typeface="华文新魏" panose="02010800040101010101" pitchFamily="2" charset="-122"/>
                <a:ea typeface="华文新魏" panose="02010800040101010101" pitchFamily="2" charset="-122"/>
              </a:rPr>
              <a:t>软件技术与</a:t>
            </a:r>
            <a:r>
              <a:rPr lang="zh-CN" altLang="en-US" sz="2000" dirty="0" smtClean="0">
                <a:solidFill>
                  <a:srgbClr val="000000"/>
                </a:solidFill>
                <a:latin typeface="华文新魏" panose="02010800040101010101" pitchFamily="2" charset="-122"/>
                <a:ea typeface="华文新魏" panose="02010800040101010101" pitchFamily="2" charset="-122"/>
              </a:rPr>
              <a:t>系统</a:t>
            </a:r>
            <a:endParaRPr lang="en-US" altLang="zh-CN" sz="2000" dirty="0" smtClean="0">
              <a:solidFill>
                <a:srgbClr val="000000"/>
              </a:solidFill>
              <a:latin typeface="华文新魏" panose="02010800040101010101" pitchFamily="2" charset="-122"/>
              <a:ea typeface="华文新魏" panose="02010800040101010101" pitchFamily="2" charset="-122"/>
            </a:endParaRPr>
          </a:p>
          <a:p>
            <a:pPr marL="342900" marR="0" lvl="0" indent="-342900" defTabSz="914400" eaLnBrk="1" latinLnBrk="0" hangingPunct="1">
              <a:lnSpc>
                <a:spcPct val="110000"/>
              </a:lnSpc>
              <a:buClrTx/>
              <a:buSzTx/>
              <a:buFont typeface="Wingdings" panose="05000000000000000000" pitchFamily="2" charset="2"/>
              <a:buChar char="ü"/>
              <a:tabLst/>
              <a:defRPr/>
            </a:pPr>
            <a:r>
              <a:rPr lang="zh-CN" altLang="en-US" sz="2000" dirty="0" smtClean="0">
                <a:solidFill>
                  <a:srgbClr val="000000"/>
                </a:solidFill>
                <a:latin typeface="华文新魏" panose="02010800040101010101" pitchFamily="2" charset="-122"/>
                <a:ea typeface="华文新魏" panose="02010800040101010101" pitchFamily="2" charset="-122"/>
              </a:rPr>
              <a:t>并行</a:t>
            </a:r>
            <a:r>
              <a:rPr lang="zh-CN" altLang="en-US" sz="2000" dirty="0">
                <a:solidFill>
                  <a:srgbClr val="000000"/>
                </a:solidFill>
                <a:latin typeface="华文新魏" panose="02010800040101010101" pitchFamily="2" charset="-122"/>
                <a:ea typeface="华文新魏" panose="02010800040101010101" pitchFamily="2" charset="-122"/>
              </a:rPr>
              <a:t>编译与优化</a:t>
            </a:r>
            <a:r>
              <a:rPr lang="zh-CN" altLang="en-US" sz="2000" dirty="0" smtClean="0">
                <a:solidFill>
                  <a:srgbClr val="000000"/>
                </a:solidFill>
                <a:latin typeface="华文新魏" panose="02010800040101010101" pitchFamily="2" charset="-122"/>
                <a:ea typeface="华文新魏" panose="02010800040101010101" pitchFamily="2" charset="-122"/>
              </a:rPr>
              <a:t>技术 </a:t>
            </a:r>
            <a:endParaRPr lang="zh-CN" altLang="en-US" sz="2000" dirty="0">
              <a:solidFill>
                <a:srgbClr val="000000"/>
              </a:solidFill>
              <a:latin typeface="华文新魏" panose="02010800040101010101" pitchFamily="2" charset="-122"/>
              <a:ea typeface="华文新魏" panose="02010800040101010101" pitchFamily="2" charset="-122"/>
            </a:endParaRPr>
          </a:p>
        </p:txBody>
      </p:sp>
      <p:sp>
        <p:nvSpPr>
          <p:cNvPr id="35" name="Rectangle 24"/>
          <p:cNvSpPr>
            <a:spLocks noChangeArrowheads="1"/>
          </p:cNvSpPr>
          <p:nvPr/>
        </p:nvSpPr>
        <p:spPr bwMode="gray">
          <a:xfrm>
            <a:off x="1069239" y="1844824"/>
            <a:ext cx="2520950" cy="360362"/>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sz="2000" dirty="0">
                <a:solidFill>
                  <a:srgbClr val="000000"/>
                </a:solidFill>
                <a:latin typeface="华文新魏" panose="02010800040101010101" pitchFamily="2" charset="-122"/>
                <a:ea typeface="华文新魏" panose="02010800040101010101" pitchFamily="2" charset="-122"/>
              </a:rPr>
              <a:t>国际前沿</a:t>
            </a:r>
            <a:endParaRPr lang="zh-CN" altLang="en-US" sz="2000" dirty="0">
              <a:latin typeface="华文中宋" pitchFamily="2" charset="-122"/>
              <a:ea typeface="华文中宋" pitchFamily="2" charset="-122"/>
            </a:endParaRPr>
          </a:p>
        </p:txBody>
      </p:sp>
      <p:sp>
        <p:nvSpPr>
          <p:cNvPr id="36" name="Rectangle 24"/>
          <p:cNvSpPr>
            <a:spLocks noChangeArrowheads="1"/>
          </p:cNvSpPr>
          <p:nvPr/>
        </p:nvSpPr>
        <p:spPr bwMode="gray">
          <a:xfrm>
            <a:off x="1042252" y="2184549"/>
            <a:ext cx="2547937" cy="309562"/>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sz="2000" dirty="0">
                <a:solidFill>
                  <a:srgbClr val="000000"/>
                </a:solidFill>
                <a:latin typeface="华文新魏" panose="02010800040101010101" pitchFamily="2" charset="-122"/>
                <a:ea typeface="华文新魏" panose="02010800040101010101" pitchFamily="2" charset="-122"/>
              </a:rPr>
              <a:t>国家需求</a:t>
            </a:r>
            <a:endParaRPr lang="zh-CN" altLang="en-US" sz="2000" dirty="0">
              <a:latin typeface="华文中宋" pitchFamily="2" charset="-122"/>
              <a:ea typeface="华文中宋" pitchFamily="2" charset="-122"/>
            </a:endParaRPr>
          </a:p>
        </p:txBody>
      </p:sp>
      <p:sp>
        <p:nvSpPr>
          <p:cNvPr id="37" name="Rectangle 24"/>
          <p:cNvSpPr>
            <a:spLocks noChangeArrowheads="1"/>
          </p:cNvSpPr>
          <p:nvPr/>
        </p:nvSpPr>
        <p:spPr bwMode="gray">
          <a:xfrm>
            <a:off x="1042252" y="2544911"/>
            <a:ext cx="2547937" cy="307975"/>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defRPr/>
            </a:pPr>
            <a:r>
              <a:rPr lang="zh-CN" altLang="en-US" sz="2000" dirty="0">
                <a:solidFill>
                  <a:srgbClr val="000000"/>
                </a:solidFill>
                <a:latin typeface="华文新魏" panose="02010800040101010101" pitchFamily="2" charset="-122"/>
                <a:ea typeface="华文新魏" panose="02010800040101010101" pitchFamily="2" charset="-122"/>
              </a:rPr>
              <a:t>冶金</a:t>
            </a:r>
            <a:endParaRPr lang="zh-CN" altLang="en-US" sz="2000" dirty="0">
              <a:latin typeface="华文中宋" pitchFamily="2" charset="-122"/>
              <a:ea typeface="华文中宋" pitchFamily="2" charset="-122"/>
            </a:endParaRPr>
          </a:p>
        </p:txBody>
      </p:sp>
      <p:sp>
        <p:nvSpPr>
          <p:cNvPr id="38" name="Rectangle 24"/>
          <p:cNvSpPr>
            <a:spLocks noChangeArrowheads="1"/>
          </p:cNvSpPr>
          <p:nvPr/>
        </p:nvSpPr>
        <p:spPr bwMode="gray">
          <a:xfrm>
            <a:off x="1042252" y="2903686"/>
            <a:ext cx="2547937" cy="309563"/>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sz="2000" dirty="0">
                <a:solidFill>
                  <a:srgbClr val="000000"/>
                </a:solidFill>
                <a:latin typeface="华文新魏" panose="02010800040101010101" pitchFamily="2" charset="-122"/>
                <a:ea typeface="华文新魏" panose="02010800040101010101" pitchFamily="2" charset="-122"/>
              </a:rPr>
              <a:t>石油</a:t>
            </a:r>
            <a:endParaRPr lang="zh-CN" altLang="en-US" sz="2000" dirty="0">
              <a:latin typeface="华文中宋" pitchFamily="2" charset="-122"/>
              <a:ea typeface="华文中宋" pitchFamily="2" charset="-122"/>
            </a:endParaRPr>
          </a:p>
        </p:txBody>
      </p:sp>
      <p:sp>
        <p:nvSpPr>
          <p:cNvPr id="39" name="Rectangle 24"/>
          <p:cNvSpPr>
            <a:spLocks noChangeArrowheads="1"/>
          </p:cNvSpPr>
          <p:nvPr/>
        </p:nvSpPr>
        <p:spPr bwMode="gray">
          <a:xfrm>
            <a:off x="1042252" y="3264049"/>
            <a:ext cx="2547937" cy="309562"/>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defRPr/>
            </a:pPr>
            <a:r>
              <a:rPr lang="zh-CN" altLang="en-US" sz="2000" dirty="0">
                <a:solidFill>
                  <a:srgbClr val="000000"/>
                </a:solidFill>
                <a:latin typeface="华文新魏" panose="02010800040101010101" pitchFamily="2" charset="-122"/>
                <a:ea typeface="华文新魏" panose="02010800040101010101" pitchFamily="2" charset="-122"/>
              </a:rPr>
              <a:t>中医药</a:t>
            </a:r>
            <a:endParaRPr lang="zh-CN" altLang="en-US" sz="2000" dirty="0">
              <a:latin typeface="华文中宋" pitchFamily="2" charset="-122"/>
              <a:ea typeface="华文中宋" pitchFamily="2" charset="-122"/>
            </a:endParaRPr>
          </a:p>
        </p:txBody>
      </p:sp>
      <p:sp>
        <p:nvSpPr>
          <p:cNvPr id="27" name="Line 168"/>
          <p:cNvSpPr>
            <a:spLocks noChangeShapeType="1"/>
          </p:cNvSpPr>
          <p:nvPr/>
        </p:nvSpPr>
        <p:spPr bwMode="auto">
          <a:xfrm flipH="1">
            <a:off x="4586818" y="2255986"/>
            <a:ext cx="0" cy="1008063"/>
          </a:xfrm>
          <a:prstGeom prst="line">
            <a:avLst/>
          </a:prstGeom>
          <a:noFill/>
          <a:ln w="25400">
            <a:solidFill>
              <a:schemeClr val="accent1"/>
            </a:solidFill>
            <a:round/>
            <a:headEnd/>
            <a:tailEnd/>
          </a:ln>
        </p:spPr>
        <p:txBody>
          <a:bodyPr lIns="90000" tIns="46800" rIns="90000" bIns="46800" anchor="ctr">
            <a:spAutoFit/>
          </a:bodyPr>
          <a:lstStyle/>
          <a:p>
            <a:endParaRPr lang="zh-CN" altLang="en-US" sz="2000"/>
          </a:p>
        </p:txBody>
      </p:sp>
      <p:sp>
        <p:nvSpPr>
          <p:cNvPr id="28" name="Line 42"/>
          <p:cNvSpPr>
            <a:spLocks noChangeShapeType="1"/>
          </p:cNvSpPr>
          <p:nvPr/>
        </p:nvSpPr>
        <p:spPr bwMode="auto">
          <a:xfrm flipH="1">
            <a:off x="3678267" y="2025005"/>
            <a:ext cx="461685" cy="0"/>
          </a:xfrm>
          <a:prstGeom prst="line">
            <a:avLst/>
          </a:prstGeom>
          <a:noFill/>
          <a:ln w="38100">
            <a:solidFill>
              <a:schemeClr val="accent1"/>
            </a:solidFill>
            <a:round/>
            <a:headEnd/>
            <a:tailEnd type="oval" w="med" len="med"/>
          </a:ln>
        </p:spPr>
        <p:txBody>
          <a:bodyPr wrap="square" lIns="90000" tIns="46800" rIns="90000" bIns="46800" anchor="ctr">
            <a:spAutoFit/>
          </a:bodyPr>
          <a:lstStyle/>
          <a:p>
            <a:endParaRPr lang="zh-CN" altLang="en-US" sz="2000"/>
          </a:p>
        </p:txBody>
      </p:sp>
      <p:sp>
        <p:nvSpPr>
          <p:cNvPr id="31" name="Line 42"/>
          <p:cNvSpPr>
            <a:spLocks noChangeShapeType="1"/>
          </p:cNvSpPr>
          <p:nvPr/>
        </p:nvSpPr>
        <p:spPr bwMode="auto">
          <a:xfrm>
            <a:off x="4572000" y="3264049"/>
            <a:ext cx="373593" cy="0"/>
          </a:xfrm>
          <a:prstGeom prst="line">
            <a:avLst/>
          </a:prstGeom>
          <a:noFill/>
          <a:ln w="38100">
            <a:solidFill>
              <a:schemeClr val="accent1"/>
            </a:solidFill>
            <a:round/>
            <a:headEnd/>
            <a:tailEnd type="oval" w="med" len="med"/>
          </a:ln>
        </p:spPr>
        <p:txBody>
          <a:bodyPr wrap="square" lIns="90000" tIns="46800" rIns="90000" bIns="46800" anchor="ctr">
            <a:spAutoFit/>
          </a:bodyPr>
          <a:lstStyle/>
          <a:p>
            <a:endParaRPr lang="zh-CN" altLang="en-US" sz="2000"/>
          </a:p>
        </p:txBody>
      </p:sp>
      <p:sp>
        <p:nvSpPr>
          <p:cNvPr id="34" name="Line 42"/>
          <p:cNvSpPr>
            <a:spLocks noChangeShapeType="1"/>
          </p:cNvSpPr>
          <p:nvPr/>
        </p:nvSpPr>
        <p:spPr bwMode="auto">
          <a:xfrm>
            <a:off x="4586818" y="2276772"/>
            <a:ext cx="358775"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sz="2000"/>
          </a:p>
        </p:txBody>
      </p:sp>
      <p:sp>
        <p:nvSpPr>
          <p:cNvPr id="40" name="Line 42"/>
          <p:cNvSpPr>
            <a:spLocks noChangeShapeType="1"/>
          </p:cNvSpPr>
          <p:nvPr/>
        </p:nvSpPr>
        <p:spPr bwMode="auto">
          <a:xfrm flipH="1">
            <a:off x="3678287" y="2698898"/>
            <a:ext cx="461685" cy="0"/>
          </a:xfrm>
          <a:prstGeom prst="line">
            <a:avLst/>
          </a:prstGeom>
          <a:noFill/>
          <a:ln w="38100">
            <a:solidFill>
              <a:schemeClr val="accent1"/>
            </a:solidFill>
            <a:round/>
            <a:headEnd/>
            <a:tailEnd type="oval" w="med" len="med"/>
          </a:ln>
        </p:spPr>
        <p:txBody>
          <a:bodyPr wrap="square" lIns="90000" tIns="46800" rIns="90000" bIns="46800" anchor="ctr">
            <a:spAutoFit/>
          </a:bodyPr>
          <a:lstStyle/>
          <a:p>
            <a:endParaRPr lang="zh-CN" altLang="en-US" sz="2000"/>
          </a:p>
        </p:txBody>
      </p:sp>
      <p:sp>
        <p:nvSpPr>
          <p:cNvPr id="41" name="Line 42"/>
          <p:cNvSpPr>
            <a:spLocks noChangeShapeType="1"/>
          </p:cNvSpPr>
          <p:nvPr/>
        </p:nvSpPr>
        <p:spPr bwMode="auto">
          <a:xfrm flipH="1">
            <a:off x="3680215" y="3058467"/>
            <a:ext cx="461685" cy="0"/>
          </a:xfrm>
          <a:prstGeom prst="line">
            <a:avLst/>
          </a:prstGeom>
          <a:noFill/>
          <a:ln w="38100">
            <a:solidFill>
              <a:schemeClr val="accent1"/>
            </a:solidFill>
            <a:round/>
            <a:headEnd/>
            <a:tailEnd type="oval" w="med" len="med"/>
          </a:ln>
        </p:spPr>
        <p:txBody>
          <a:bodyPr wrap="square" lIns="90000" tIns="46800" rIns="90000" bIns="46800" anchor="ctr">
            <a:spAutoFit/>
          </a:bodyPr>
          <a:lstStyle/>
          <a:p>
            <a:endParaRPr lang="zh-CN" altLang="en-US" sz="2000"/>
          </a:p>
        </p:txBody>
      </p:sp>
      <p:sp>
        <p:nvSpPr>
          <p:cNvPr id="42" name="Line 42"/>
          <p:cNvSpPr>
            <a:spLocks noChangeShapeType="1"/>
          </p:cNvSpPr>
          <p:nvPr/>
        </p:nvSpPr>
        <p:spPr bwMode="auto">
          <a:xfrm flipH="1">
            <a:off x="3680216" y="3455375"/>
            <a:ext cx="461685" cy="0"/>
          </a:xfrm>
          <a:prstGeom prst="line">
            <a:avLst/>
          </a:prstGeom>
          <a:noFill/>
          <a:ln w="38100">
            <a:solidFill>
              <a:schemeClr val="accent1"/>
            </a:solidFill>
            <a:round/>
            <a:headEnd/>
            <a:tailEnd type="oval" w="med" len="med"/>
          </a:ln>
        </p:spPr>
        <p:txBody>
          <a:bodyPr wrap="square" lIns="90000" tIns="46800" rIns="90000" bIns="46800" anchor="ctr">
            <a:spAutoFit/>
          </a:bodyPr>
          <a:lstStyle/>
          <a:p>
            <a:endParaRPr lang="zh-CN" altLang="en-US" sz="2000"/>
          </a:p>
        </p:txBody>
      </p:sp>
      <p:sp>
        <p:nvSpPr>
          <p:cNvPr id="43" name="Line 42"/>
          <p:cNvSpPr>
            <a:spLocks noChangeShapeType="1"/>
          </p:cNvSpPr>
          <p:nvPr/>
        </p:nvSpPr>
        <p:spPr bwMode="auto">
          <a:xfrm flipH="1">
            <a:off x="3680216" y="2339330"/>
            <a:ext cx="461685" cy="0"/>
          </a:xfrm>
          <a:prstGeom prst="line">
            <a:avLst/>
          </a:prstGeom>
          <a:noFill/>
          <a:ln w="38100">
            <a:solidFill>
              <a:schemeClr val="accent1"/>
            </a:solidFill>
            <a:round/>
            <a:headEnd/>
            <a:tailEnd type="oval" w="med" len="med"/>
          </a:ln>
        </p:spPr>
        <p:txBody>
          <a:bodyPr wrap="square" lIns="90000" tIns="46800" rIns="90000" bIns="46800" anchor="ctr">
            <a:spAutoFit/>
          </a:bodyPr>
          <a:lstStyle/>
          <a:p>
            <a:endParaRPr lang="zh-CN" altLang="en-US" sz="2000"/>
          </a:p>
        </p:txBody>
      </p:sp>
      <p:sp>
        <p:nvSpPr>
          <p:cNvPr id="44" name="Line 168"/>
          <p:cNvSpPr>
            <a:spLocks noChangeShapeType="1"/>
          </p:cNvSpPr>
          <p:nvPr/>
        </p:nvSpPr>
        <p:spPr bwMode="auto">
          <a:xfrm flipH="1">
            <a:off x="4139952" y="2025005"/>
            <a:ext cx="1949" cy="1430370"/>
          </a:xfrm>
          <a:prstGeom prst="line">
            <a:avLst/>
          </a:prstGeom>
          <a:noFill/>
          <a:ln w="25400">
            <a:solidFill>
              <a:schemeClr val="accent1"/>
            </a:solidFill>
            <a:round/>
            <a:headEnd/>
            <a:tailEnd/>
          </a:ln>
        </p:spPr>
        <p:txBody>
          <a:bodyPr wrap="square" lIns="90000" tIns="46800" rIns="90000" bIns="46800" anchor="ctr">
            <a:spAutoFit/>
          </a:bodyPr>
          <a:lstStyle/>
          <a:p>
            <a:endParaRPr lang="zh-CN" altLang="en-US" sz="2000"/>
          </a:p>
        </p:txBody>
      </p:sp>
      <p:sp>
        <p:nvSpPr>
          <p:cNvPr id="45" name="Line 168"/>
          <p:cNvSpPr>
            <a:spLocks noChangeShapeType="1"/>
          </p:cNvSpPr>
          <p:nvPr/>
        </p:nvSpPr>
        <p:spPr bwMode="auto">
          <a:xfrm flipV="1">
            <a:off x="4139953" y="2708920"/>
            <a:ext cx="446866" cy="0"/>
          </a:xfrm>
          <a:prstGeom prst="line">
            <a:avLst/>
          </a:prstGeom>
          <a:noFill/>
          <a:ln w="25400">
            <a:solidFill>
              <a:schemeClr val="accent1"/>
            </a:solidFill>
            <a:round/>
            <a:headEnd/>
            <a:tailEnd/>
          </a:ln>
        </p:spPr>
        <p:txBody>
          <a:bodyPr wrap="square" lIns="90000" tIns="46800" rIns="90000" bIns="46800" anchor="ctr">
            <a:spAutoFit/>
          </a:bodyPr>
          <a:lstStyle/>
          <a:p>
            <a:endParaRPr lang="zh-CN" altLang="en-US" sz="2000"/>
          </a:p>
        </p:txBody>
      </p:sp>
      <p:sp>
        <p:nvSpPr>
          <p:cNvPr id="46" name="Line 42"/>
          <p:cNvSpPr>
            <a:spLocks noChangeShapeType="1"/>
          </p:cNvSpPr>
          <p:nvPr/>
        </p:nvSpPr>
        <p:spPr bwMode="auto">
          <a:xfrm>
            <a:off x="4558092" y="2705745"/>
            <a:ext cx="358775"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sz="2000"/>
          </a:p>
        </p:txBody>
      </p:sp>
      <p:sp>
        <p:nvSpPr>
          <p:cNvPr id="47" name="Rectangle 24"/>
          <p:cNvSpPr>
            <a:spLocks noChangeArrowheads="1"/>
          </p:cNvSpPr>
          <p:nvPr/>
        </p:nvSpPr>
        <p:spPr bwMode="gray">
          <a:xfrm>
            <a:off x="5012532" y="2133103"/>
            <a:ext cx="2583804" cy="287337"/>
          </a:xfrm>
          <a:prstGeom prst="rect">
            <a:avLst/>
          </a:prstGeom>
          <a:solidFill>
            <a:schemeClr val="accent1">
              <a:lumMod val="60000"/>
              <a:lumOff val="40000"/>
            </a:schemeClr>
          </a:soli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defRPr/>
            </a:pPr>
            <a:r>
              <a:rPr lang="zh-CN" altLang="en-US" sz="2000" dirty="0">
                <a:solidFill>
                  <a:srgbClr val="000000"/>
                </a:solidFill>
                <a:latin typeface="华文新魏" panose="02010800040101010101" pitchFamily="2" charset="-122"/>
                <a:ea typeface="华文新魏" panose="02010800040101010101" pitchFamily="2" charset="-122"/>
              </a:rPr>
              <a:t>新型软件开发方法学</a:t>
            </a:r>
            <a:endParaRPr lang="zh-CN" altLang="en-US" sz="2000" dirty="0">
              <a:latin typeface="华文中宋" pitchFamily="2" charset="-122"/>
              <a:ea typeface="华文中宋" pitchFamily="2" charset="-122"/>
            </a:endParaRPr>
          </a:p>
        </p:txBody>
      </p:sp>
      <p:sp>
        <p:nvSpPr>
          <p:cNvPr id="48" name="Rectangle 24"/>
          <p:cNvSpPr>
            <a:spLocks noChangeArrowheads="1"/>
          </p:cNvSpPr>
          <p:nvPr/>
        </p:nvSpPr>
        <p:spPr bwMode="gray">
          <a:xfrm>
            <a:off x="4990693" y="3131493"/>
            <a:ext cx="2583804" cy="287337"/>
          </a:xfrm>
          <a:prstGeom prst="rect">
            <a:avLst/>
          </a:prstGeom>
          <a:solidFill>
            <a:schemeClr val="accent1">
              <a:lumMod val="60000"/>
              <a:lumOff val="40000"/>
            </a:schemeClr>
          </a:soli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defRPr/>
            </a:pPr>
            <a:r>
              <a:rPr lang="zh-CN" altLang="en-US" sz="2000" dirty="0">
                <a:solidFill>
                  <a:srgbClr val="000000"/>
                </a:solidFill>
                <a:latin typeface="华文新魏" panose="02010800040101010101" pitchFamily="2" charset="-122"/>
                <a:ea typeface="华文新魏" panose="02010800040101010101" pitchFamily="2" charset="-122"/>
              </a:rPr>
              <a:t>领域数据工程</a:t>
            </a:r>
            <a:endParaRPr lang="zh-CN" altLang="en-US" sz="2000" dirty="0">
              <a:latin typeface="华文中宋" pitchFamily="2" charset="-122"/>
              <a:ea typeface="华文中宋" pitchFamily="2" charset="-122"/>
            </a:endParaRPr>
          </a:p>
        </p:txBody>
      </p:sp>
      <p:sp>
        <p:nvSpPr>
          <p:cNvPr id="49" name="Rectangle 24"/>
          <p:cNvSpPr>
            <a:spLocks noChangeArrowheads="1"/>
          </p:cNvSpPr>
          <p:nvPr/>
        </p:nvSpPr>
        <p:spPr bwMode="gray">
          <a:xfrm>
            <a:off x="4987876" y="2616349"/>
            <a:ext cx="2583804" cy="287337"/>
          </a:xfrm>
          <a:prstGeom prst="rect">
            <a:avLst/>
          </a:prstGeom>
          <a:solidFill>
            <a:schemeClr val="accent1">
              <a:lumMod val="60000"/>
              <a:lumOff val="40000"/>
            </a:schemeClr>
          </a:soli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defRPr/>
            </a:pPr>
            <a:r>
              <a:rPr lang="zh-CN" altLang="en-US" sz="2000" dirty="0" smtClean="0">
                <a:solidFill>
                  <a:srgbClr val="000000"/>
                </a:solidFill>
                <a:latin typeface="华文新魏" panose="02010800040101010101" pitchFamily="2" charset="-122"/>
                <a:ea typeface="华文新魏" panose="02010800040101010101" pitchFamily="2" charset="-122"/>
              </a:rPr>
              <a:t>领域</a:t>
            </a:r>
            <a:r>
              <a:rPr lang="zh-CN" altLang="en-US" sz="2000" dirty="0">
                <a:solidFill>
                  <a:srgbClr val="000000"/>
                </a:solidFill>
                <a:latin typeface="华文新魏" panose="02010800040101010101" pitchFamily="2" charset="-122"/>
                <a:ea typeface="华文新魏" panose="02010800040101010101" pitchFamily="2" charset="-122"/>
              </a:rPr>
              <a:t>软件集成与互操作</a:t>
            </a:r>
            <a:endParaRPr lang="zh-CN" altLang="en-US" sz="2000" dirty="0">
              <a:latin typeface="华文中宋" pitchFamily="2" charset="-122"/>
              <a:ea typeface="华文中宋" pitchFamily="2" charset="-122"/>
            </a:endParaRPr>
          </a:p>
        </p:txBody>
      </p:sp>
    </p:spTree>
    <p:extLst>
      <p:ext uri="{BB962C8B-B14F-4D97-AF65-F5344CB8AC3E}">
        <p14:creationId xmlns:p14="http://schemas.microsoft.com/office/powerpoint/2010/main" val="2882873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slide(fromTop)">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6"/>
                                        </p:tgtEl>
                                        <p:attrNameLst>
                                          <p:attrName>style.visibility</p:attrName>
                                        </p:attrNameLst>
                                      </p:cBhvr>
                                      <p:to>
                                        <p:strVal val="visible"/>
                                      </p:to>
                                    </p:set>
                                    <p:animEffect transition="in" filter="fade">
                                      <p:cBhvr>
                                        <p:cTn id="16" dur="500"/>
                                        <p:tgtEl>
                                          <p:spTgt spid="36"/>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37"/>
                                        </p:tgtEl>
                                        <p:attrNameLst>
                                          <p:attrName>style.visibility</p:attrName>
                                        </p:attrNameLst>
                                      </p:cBhvr>
                                      <p:to>
                                        <p:strVal val="visible"/>
                                      </p:to>
                                    </p:set>
                                    <p:animEffect transition="in" filter="fade">
                                      <p:cBhvr>
                                        <p:cTn id="20" dur="500"/>
                                        <p:tgtEl>
                                          <p:spTgt spid="37"/>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38"/>
                                        </p:tgtEl>
                                        <p:attrNameLst>
                                          <p:attrName>style.visibility</p:attrName>
                                        </p:attrNameLst>
                                      </p:cBhvr>
                                      <p:to>
                                        <p:strVal val="visible"/>
                                      </p:to>
                                    </p:set>
                                    <p:animEffect transition="in" filter="fade">
                                      <p:cBhvr>
                                        <p:cTn id="24" dur="500"/>
                                        <p:tgtEl>
                                          <p:spTgt spid="38"/>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39"/>
                                        </p:tgtEl>
                                        <p:attrNameLst>
                                          <p:attrName>style.visibility</p:attrName>
                                        </p:attrNameLst>
                                      </p:cBhvr>
                                      <p:to>
                                        <p:strVal val="visible"/>
                                      </p:to>
                                    </p:set>
                                    <p:animEffect transition="in" filter="fade">
                                      <p:cBhvr>
                                        <p:cTn id="28" dur="500"/>
                                        <p:tgtEl>
                                          <p:spTgt spid="39"/>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7"/>
                                        </p:tgtEl>
                                        <p:attrNameLst>
                                          <p:attrName>style.visibility</p:attrName>
                                        </p:attrNameLst>
                                      </p:cBhvr>
                                      <p:to>
                                        <p:strVal val="visible"/>
                                      </p:to>
                                    </p:set>
                                    <p:animEffect transition="in" filter="fade">
                                      <p:cBhvr>
                                        <p:cTn id="33" dur="500"/>
                                        <p:tgtEl>
                                          <p:spTgt spid="27"/>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45"/>
                                        </p:tgtEl>
                                        <p:attrNameLst>
                                          <p:attrName>style.visibility</p:attrName>
                                        </p:attrNameLst>
                                      </p:cBhvr>
                                      <p:to>
                                        <p:strVal val="visible"/>
                                      </p:to>
                                    </p:set>
                                    <p:animEffect transition="in" filter="fade">
                                      <p:cBhvr>
                                        <p:cTn id="36" dur="500"/>
                                        <p:tgtEl>
                                          <p:spTgt spid="4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fade">
                                      <p:cBhvr>
                                        <p:cTn id="39" dur="500"/>
                                        <p:tgtEl>
                                          <p:spTgt spid="46"/>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1"/>
                                        </p:tgtEl>
                                        <p:attrNameLst>
                                          <p:attrName>style.visibility</p:attrName>
                                        </p:attrNameLst>
                                      </p:cBhvr>
                                      <p:to>
                                        <p:strVal val="visible"/>
                                      </p:to>
                                    </p:set>
                                    <p:animEffect transition="in" filter="fade">
                                      <p:cBhvr>
                                        <p:cTn id="42" dur="500"/>
                                        <p:tgtEl>
                                          <p:spTgt spid="31"/>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8"/>
                                        </p:tgtEl>
                                        <p:attrNameLst>
                                          <p:attrName>style.visibility</p:attrName>
                                        </p:attrNameLst>
                                      </p:cBhvr>
                                      <p:to>
                                        <p:strVal val="visible"/>
                                      </p:to>
                                    </p:set>
                                    <p:animEffect transition="in" filter="fade">
                                      <p:cBhvr>
                                        <p:cTn id="45" dur="500"/>
                                        <p:tgtEl>
                                          <p:spTgt spid="28"/>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44"/>
                                        </p:tgtEl>
                                        <p:attrNameLst>
                                          <p:attrName>style.visibility</p:attrName>
                                        </p:attrNameLst>
                                      </p:cBhvr>
                                      <p:to>
                                        <p:strVal val="visible"/>
                                      </p:to>
                                    </p:set>
                                    <p:animEffect transition="in" filter="fade">
                                      <p:cBhvr>
                                        <p:cTn id="48" dur="500"/>
                                        <p:tgtEl>
                                          <p:spTgt spid="44"/>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4"/>
                                        </p:tgtEl>
                                        <p:attrNameLst>
                                          <p:attrName>style.visibility</p:attrName>
                                        </p:attrNameLst>
                                      </p:cBhvr>
                                      <p:to>
                                        <p:strVal val="visible"/>
                                      </p:to>
                                    </p:set>
                                    <p:animEffect transition="in" filter="fade">
                                      <p:cBhvr>
                                        <p:cTn id="51" dur="500"/>
                                        <p:tgtEl>
                                          <p:spTgt spid="34"/>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40"/>
                                        </p:tgtEl>
                                        <p:attrNameLst>
                                          <p:attrName>style.visibility</p:attrName>
                                        </p:attrNameLst>
                                      </p:cBhvr>
                                      <p:to>
                                        <p:strVal val="visible"/>
                                      </p:to>
                                    </p:set>
                                    <p:animEffect transition="in" filter="fade">
                                      <p:cBhvr>
                                        <p:cTn id="54" dur="500"/>
                                        <p:tgtEl>
                                          <p:spTgt spid="40"/>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41"/>
                                        </p:tgtEl>
                                        <p:attrNameLst>
                                          <p:attrName>style.visibility</p:attrName>
                                        </p:attrNameLst>
                                      </p:cBhvr>
                                      <p:to>
                                        <p:strVal val="visible"/>
                                      </p:to>
                                    </p:set>
                                    <p:animEffect transition="in" filter="fade">
                                      <p:cBhvr>
                                        <p:cTn id="57" dur="500"/>
                                        <p:tgtEl>
                                          <p:spTgt spid="41"/>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42"/>
                                        </p:tgtEl>
                                        <p:attrNameLst>
                                          <p:attrName>style.visibility</p:attrName>
                                        </p:attrNameLst>
                                      </p:cBhvr>
                                      <p:to>
                                        <p:strVal val="visible"/>
                                      </p:to>
                                    </p:set>
                                    <p:animEffect transition="in" filter="fade">
                                      <p:cBhvr>
                                        <p:cTn id="60" dur="500"/>
                                        <p:tgtEl>
                                          <p:spTgt spid="4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3"/>
                                        </p:tgtEl>
                                        <p:attrNameLst>
                                          <p:attrName>style.visibility</p:attrName>
                                        </p:attrNameLst>
                                      </p:cBhvr>
                                      <p:to>
                                        <p:strVal val="visible"/>
                                      </p:to>
                                    </p:set>
                                    <p:animEffect transition="in" filter="fade">
                                      <p:cBhvr>
                                        <p:cTn id="63" dur="500"/>
                                        <p:tgtEl>
                                          <p:spTgt spid="43"/>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47"/>
                                        </p:tgtEl>
                                        <p:attrNameLst>
                                          <p:attrName>style.visibility</p:attrName>
                                        </p:attrNameLst>
                                      </p:cBhvr>
                                      <p:to>
                                        <p:strVal val="visible"/>
                                      </p:to>
                                    </p:set>
                                    <p:animEffect transition="in" filter="fade">
                                      <p:cBhvr>
                                        <p:cTn id="68" dur="500"/>
                                        <p:tgtEl>
                                          <p:spTgt spid="47"/>
                                        </p:tgtEl>
                                      </p:cBhvr>
                                    </p:animEffect>
                                  </p:childTnLst>
                                </p:cTn>
                              </p:par>
                            </p:childTnLst>
                          </p:cTn>
                        </p:par>
                        <p:par>
                          <p:cTn id="69" fill="hold">
                            <p:stCondLst>
                              <p:cond delay="500"/>
                            </p:stCondLst>
                            <p:childTnLst>
                              <p:par>
                                <p:cTn id="70" presetID="10" presetClass="entr" presetSubtype="0" fill="hold" grpId="0" nodeType="afterEffect">
                                  <p:stCondLst>
                                    <p:cond delay="0"/>
                                  </p:stCondLst>
                                  <p:childTnLst>
                                    <p:set>
                                      <p:cBhvr>
                                        <p:cTn id="71" dur="1" fill="hold">
                                          <p:stCondLst>
                                            <p:cond delay="0"/>
                                          </p:stCondLst>
                                        </p:cTn>
                                        <p:tgtEl>
                                          <p:spTgt spid="49"/>
                                        </p:tgtEl>
                                        <p:attrNameLst>
                                          <p:attrName>style.visibility</p:attrName>
                                        </p:attrNameLst>
                                      </p:cBhvr>
                                      <p:to>
                                        <p:strVal val="visible"/>
                                      </p:to>
                                    </p:set>
                                    <p:animEffect transition="in" filter="fade">
                                      <p:cBhvr>
                                        <p:cTn id="72" dur="500"/>
                                        <p:tgtEl>
                                          <p:spTgt spid="49"/>
                                        </p:tgtEl>
                                      </p:cBhvr>
                                    </p:animEffect>
                                  </p:childTnLst>
                                </p:cTn>
                              </p:par>
                            </p:childTnLst>
                          </p:cTn>
                        </p:par>
                        <p:par>
                          <p:cTn id="73" fill="hold">
                            <p:stCondLst>
                              <p:cond delay="1000"/>
                            </p:stCondLst>
                            <p:childTnLst>
                              <p:par>
                                <p:cTn id="74" presetID="10" presetClass="entr" presetSubtype="0" fill="hold" grpId="0" nodeType="afterEffect">
                                  <p:stCondLst>
                                    <p:cond delay="0"/>
                                  </p:stCondLst>
                                  <p:childTnLst>
                                    <p:set>
                                      <p:cBhvr>
                                        <p:cTn id="75" dur="1" fill="hold">
                                          <p:stCondLst>
                                            <p:cond delay="0"/>
                                          </p:stCondLst>
                                        </p:cTn>
                                        <p:tgtEl>
                                          <p:spTgt spid="48"/>
                                        </p:tgtEl>
                                        <p:attrNameLst>
                                          <p:attrName>style.visibility</p:attrName>
                                        </p:attrNameLst>
                                      </p:cBhvr>
                                      <p:to>
                                        <p:strVal val="visible"/>
                                      </p:to>
                                    </p:set>
                                    <p:animEffect transition="in" filter="fade">
                                      <p:cBhvr>
                                        <p:cTn id="76" dur="500"/>
                                        <p:tgtEl>
                                          <p:spTgt spid="48"/>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33">
                                            <p:bg/>
                                          </p:spTgt>
                                        </p:tgtEl>
                                        <p:attrNameLst>
                                          <p:attrName>style.visibility</p:attrName>
                                        </p:attrNameLst>
                                      </p:cBhvr>
                                      <p:to>
                                        <p:strVal val="visible"/>
                                      </p:to>
                                    </p:set>
                                    <p:animEffect transition="in" filter="fade">
                                      <p:cBhvr>
                                        <p:cTn id="81" dur="500"/>
                                        <p:tgtEl>
                                          <p:spTgt spid="33">
                                            <p:bg/>
                                          </p:spTgt>
                                        </p:tgtEl>
                                      </p:cBhvr>
                                    </p:animEffect>
                                  </p:childTnLst>
                                </p:cTn>
                              </p:par>
                            </p:childTnLst>
                          </p:cTn>
                        </p:par>
                        <p:par>
                          <p:cTn id="82" fill="hold">
                            <p:stCondLst>
                              <p:cond delay="500"/>
                            </p:stCondLst>
                            <p:childTnLst>
                              <p:par>
                                <p:cTn id="83" presetID="10" presetClass="entr" presetSubtype="0" fill="hold" grpId="0" nodeType="afterEffect">
                                  <p:stCondLst>
                                    <p:cond delay="0"/>
                                  </p:stCondLst>
                                  <p:childTnLst>
                                    <p:set>
                                      <p:cBhvr>
                                        <p:cTn id="84" dur="1" fill="hold">
                                          <p:stCondLst>
                                            <p:cond delay="0"/>
                                          </p:stCondLst>
                                        </p:cTn>
                                        <p:tgtEl>
                                          <p:spTgt spid="33">
                                            <p:txEl>
                                              <p:pRg st="0" end="0"/>
                                            </p:txEl>
                                          </p:spTgt>
                                        </p:tgtEl>
                                        <p:attrNameLst>
                                          <p:attrName>style.visibility</p:attrName>
                                        </p:attrNameLst>
                                      </p:cBhvr>
                                      <p:to>
                                        <p:strVal val="visible"/>
                                      </p:to>
                                    </p:set>
                                    <p:animEffect transition="in" filter="fade">
                                      <p:cBhvr>
                                        <p:cTn id="85" dur="500"/>
                                        <p:tgtEl>
                                          <p:spTgt spid="33">
                                            <p:txEl>
                                              <p:pRg st="0" end="0"/>
                                            </p:txEl>
                                          </p:spTgt>
                                        </p:tgtEl>
                                      </p:cBhvr>
                                    </p:animEffect>
                                  </p:childTnLst>
                                </p:cTn>
                              </p:par>
                            </p:childTnLst>
                          </p:cTn>
                        </p:par>
                        <p:par>
                          <p:cTn id="86" fill="hold">
                            <p:stCondLst>
                              <p:cond delay="1000"/>
                            </p:stCondLst>
                            <p:childTnLst>
                              <p:par>
                                <p:cTn id="87" presetID="10" presetClass="entr" presetSubtype="0" fill="hold" grpId="0" nodeType="afterEffect">
                                  <p:stCondLst>
                                    <p:cond delay="0"/>
                                  </p:stCondLst>
                                  <p:childTnLst>
                                    <p:set>
                                      <p:cBhvr>
                                        <p:cTn id="88" dur="1" fill="hold">
                                          <p:stCondLst>
                                            <p:cond delay="0"/>
                                          </p:stCondLst>
                                        </p:cTn>
                                        <p:tgtEl>
                                          <p:spTgt spid="33">
                                            <p:txEl>
                                              <p:pRg st="1" end="1"/>
                                            </p:txEl>
                                          </p:spTgt>
                                        </p:tgtEl>
                                        <p:attrNameLst>
                                          <p:attrName>style.visibility</p:attrName>
                                        </p:attrNameLst>
                                      </p:cBhvr>
                                      <p:to>
                                        <p:strVal val="visible"/>
                                      </p:to>
                                    </p:set>
                                    <p:animEffect transition="in" filter="fade">
                                      <p:cBhvr>
                                        <p:cTn id="89" dur="500"/>
                                        <p:tgtEl>
                                          <p:spTgt spid="33">
                                            <p:txEl>
                                              <p:pRg st="1" end="1"/>
                                            </p:txEl>
                                          </p:spTgt>
                                        </p:tgtEl>
                                      </p:cBhvr>
                                    </p:animEffect>
                                  </p:childTnLst>
                                </p:cTn>
                              </p:par>
                            </p:childTnLst>
                          </p:cTn>
                        </p:par>
                        <p:par>
                          <p:cTn id="90" fill="hold">
                            <p:stCondLst>
                              <p:cond delay="1500"/>
                            </p:stCondLst>
                            <p:childTnLst>
                              <p:par>
                                <p:cTn id="91" presetID="10" presetClass="entr" presetSubtype="0" fill="hold" grpId="0" nodeType="afterEffect">
                                  <p:stCondLst>
                                    <p:cond delay="0"/>
                                  </p:stCondLst>
                                  <p:childTnLst>
                                    <p:set>
                                      <p:cBhvr>
                                        <p:cTn id="92" dur="1" fill="hold">
                                          <p:stCondLst>
                                            <p:cond delay="0"/>
                                          </p:stCondLst>
                                        </p:cTn>
                                        <p:tgtEl>
                                          <p:spTgt spid="33">
                                            <p:txEl>
                                              <p:pRg st="2" end="2"/>
                                            </p:txEl>
                                          </p:spTgt>
                                        </p:tgtEl>
                                        <p:attrNameLst>
                                          <p:attrName>style.visibility</p:attrName>
                                        </p:attrNameLst>
                                      </p:cBhvr>
                                      <p:to>
                                        <p:strVal val="visible"/>
                                      </p:to>
                                    </p:set>
                                    <p:animEffect transition="in" filter="fade">
                                      <p:cBhvr>
                                        <p:cTn id="93" dur="500"/>
                                        <p:tgtEl>
                                          <p:spTgt spid="33">
                                            <p:txEl>
                                              <p:pRg st="2" end="2"/>
                                            </p:txEl>
                                          </p:spTgt>
                                        </p:tgtEl>
                                      </p:cBhvr>
                                    </p:animEffect>
                                  </p:childTnLst>
                                </p:cTn>
                              </p:par>
                            </p:childTnLst>
                          </p:cTn>
                        </p:par>
                        <p:par>
                          <p:cTn id="94" fill="hold">
                            <p:stCondLst>
                              <p:cond delay="2000"/>
                            </p:stCondLst>
                            <p:childTnLst>
                              <p:par>
                                <p:cTn id="95" presetID="10" presetClass="entr" presetSubtype="0" fill="hold" grpId="0" nodeType="afterEffect">
                                  <p:stCondLst>
                                    <p:cond delay="0"/>
                                  </p:stCondLst>
                                  <p:childTnLst>
                                    <p:set>
                                      <p:cBhvr>
                                        <p:cTn id="96" dur="1" fill="hold">
                                          <p:stCondLst>
                                            <p:cond delay="0"/>
                                          </p:stCondLst>
                                        </p:cTn>
                                        <p:tgtEl>
                                          <p:spTgt spid="33">
                                            <p:txEl>
                                              <p:pRg st="3" end="3"/>
                                            </p:txEl>
                                          </p:spTgt>
                                        </p:tgtEl>
                                        <p:attrNameLst>
                                          <p:attrName>style.visibility</p:attrName>
                                        </p:attrNameLst>
                                      </p:cBhvr>
                                      <p:to>
                                        <p:strVal val="visible"/>
                                      </p:to>
                                    </p:set>
                                    <p:animEffect transition="in" filter="fade">
                                      <p:cBhvr>
                                        <p:cTn id="97" dur="500"/>
                                        <p:tgtEl>
                                          <p:spTgt spid="33">
                                            <p:txEl>
                                              <p:pRg st="3" end="3"/>
                                            </p:txEl>
                                          </p:spTgt>
                                        </p:tgtEl>
                                      </p:cBhvr>
                                    </p:animEffect>
                                  </p:childTnLst>
                                </p:cTn>
                              </p:par>
                            </p:childTnLst>
                          </p:cTn>
                        </p:par>
                        <p:par>
                          <p:cTn id="98" fill="hold">
                            <p:stCondLst>
                              <p:cond delay="2500"/>
                            </p:stCondLst>
                            <p:childTnLst>
                              <p:par>
                                <p:cTn id="99" presetID="10" presetClass="entr" presetSubtype="0" fill="hold" grpId="0" nodeType="afterEffect">
                                  <p:stCondLst>
                                    <p:cond delay="0"/>
                                  </p:stCondLst>
                                  <p:childTnLst>
                                    <p:set>
                                      <p:cBhvr>
                                        <p:cTn id="100" dur="1" fill="hold">
                                          <p:stCondLst>
                                            <p:cond delay="0"/>
                                          </p:stCondLst>
                                        </p:cTn>
                                        <p:tgtEl>
                                          <p:spTgt spid="33">
                                            <p:txEl>
                                              <p:pRg st="4" end="4"/>
                                            </p:txEl>
                                          </p:spTgt>
                                        </p:tgtEl>
                                        <p:attrNameLst>
                                          <p:attrName>style.visibility</p:attrName>
                                        </p:attrNameLst>
                                      </p:cBhvr>
                                      <p:to>
                                        <p:strVal val="visible"/>
                                      </p:to>
                                    </p:set>
                                    <p:animEffect transition="in" filter="fade">
                                      <p:cBhvr>
                                        <p:cTn id="101" dur="500"/>
                                        <p:tgtEl>
                                          <p:spTgt spid="33">
                                            <p:txEl>
                                              <p:pRg st="4" end="4"/>
                                            </p:txEl>
                                          </p:spTgt>
                                        </p:tgtEl>
                                      </p:cBhvr>
                                    </p:animEffect>
                                  </p:childTnLst>
                                </p:cTn>
                              </p:par>
                            </p:childTnLst>
                          </p:cTn>
                        </p:par>
                        <p:par>
                          <p:cTn id="102" fill="hold">
                            <p:stCondLst>
                              <p:cond delay="3000"/>
                            </p:stCondLst>
                            <p:childTnLst>
                              <p:par>
                                <p:cTn id="103" presetID="10" presetClass="entr" presetSubtype="0" fill="hold" grpId="0" nodeType="afterEffect">
                                  <p:stCondLst>
                                    <p:cond delay="0"/>
                                  </p:stCondLst>
                                  <p:childTnLst>
                                    <p:set>
                                      <p:cBhvr>
                                        <p:cTn id="104" dur="1" fill="hold">
                                          <p:stCondLst>
                                            <p:cond delay="0"/>
                                          </p:stCondLst>
                                        </p:cTn>
                                        <p:tgtEl>
                                          <p:spTgt spid="33">
                                            <p:txEl>
                                              <p:pRg st="5" end="5"/>
                                            </p:txEl>
                                          </p:spTgt>
                                        </p:tgtEl>
                                        <p:attrNameLst>
                                          <p:attrName>style.visibility</p:attrName>
                                        </p:attrNameLst>
                                      </p:cBhvr>
                                      <p:to>
                                        <p:strVal val="visible"/>
                                      </p:to>
                                    </p:set>
                                    <p:animEffect transition="in" filter="fade">
                                      <p:cBhvr>
                                        <p:cTn id="105" dur="500"/>
                                        <p:tgtEl>
                                          <p:spTgt spid="3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uiExpand="1" build="allAtOnce" animBg="1"/>
      <p:bldP spid="35" grpId="0" animBg="1"/>
      <p:bldP spid="36" grpId="0" animBg="1"/>
      <p:bldP spid="37" grpId="0" animBg="1"/>
      <p:bldP spid="38" grpId="0" animBg="1"/>
      <p:bldP spid="39" grpId="0" animBg="1"/>
      <p:bldP spid="27" grpId="0" animBg="1"/>
      <p:bldP spid="28" grpId="0" animBg="1"/>
      <p:bldP spid="31" grpId="0" animBg="1"/>
      <p:bldP spid="34" grpId="0" animBg="1"/>
      <p:bldP spid="40" grpId="0" animBg="1"/>
      <p:bldP spid="41" grpId="0" animBg="1"/>
      <p:bldP spid="42" grpId="0" animBg="1"/>
      <p:bldP spid="43" grpId="0" animBg="1"/>
      <p:bldP spid="44" grpId="0" animBg="1"/>
      <p:bldP spid="45" grpId="0" animBg="1"/>
      <p:bldP spid="46" grpId="0" animBg="1"/>
      <p:bldP spid="47" grpId="0" animBg="1"/>
      <p:bldP spid="48" grpId="0" animBg="1"/>
      <p:bldP spid="4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9144000" cy="896526"/>
          </a:xfrm>
          <a:prstGeom prst="rect">
            <a:avLst/>
          </a:prstGeom>
          <a:gradFill>
            <a:gsLst>
              <a:gs pos="0">
                <a:schemeClr val="accent1">
                  <a:tint val="66000"/>
                  <a:satMod val="160000"/>
                </a:schemeClr>
              </a:gs>
              <a:gs pos="30000">
                <a:schemeClr val="accent1">
                  <a:tint val="44500"/>
                  <a:satMod val="160000"/>
                  <a:alpha val="74000"/>
                </a:schemeClr>
              </a:gs>
              <a:gs pos="100000">
                <a:schemeClr val="accent1">
                  <a:tint val="23500"/>
                  <a:satMod val="16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3"/>
          <p:cNvSpPr txBox="1"/>
          <p:nvPr/>
        </p:nvSpPr>
        <p:spPr>
          <a:xfrm>
            <a:off x="3220523" y="235635"/>
            <a:ext cx="2702954" cy="646331"/>
          </a:xfrm>
          <a:prstGeom prst="rect">
            <a:avLst/>
          </a:prstGeom>
          <a:noFill/>
        </p:spPr>
        <p:txBody>
          <a:bodyPr wrap="square" rtlCol="0">
            <a:spAutoFit/>
          </a:bodyPr>
          <a:lstStyle/>
          <a:p>
            <a:r>
              <a:rPr lang="zh-CN" altLang="en-US" sz="3600" dirty="0" smtClean="0">
                <a:latin typeface="华文行楷" panose="02010800040101010101" pitchFamily="2" charset="-122"/>
                <a:ea typeface="华文行楷" panose="02010800040101010101" pitchFamily="2" charset="-122"/>
              </a:rPr>
              <a:t>软件工程系</a:t>
            </a:r>
            <a:endParaRPr lang="zh-CN" altLang="en-US" sz="3600" dirty="0">
              <a:latin typeface="华文行楷" panose="02010800040101010101" pitchFamily="2" charset="-122"/>
              <a:ea typeface="华文行楷" panose="02010800040101010101" pitchFamily="2" charset="-122"/>
            </a:endParaRPr>
          </a:p>
        </p:txBody>
      </p:sp>
      <p:grpSp>
        <p:nvGrpSpPr>
          <p:cNvPr id="6" name="Group 33"/>
          <p:cNvGrpSpPr>
            <a:grpSpLocks/>
          </p:cNvGrpSpPr>
          <p:nvPr/>
        </p:nvGrpSpPr>
        <p:grpSpPr bwMode="auto">
          <a:xfrm>
            <a:off x="683568" y="980728"/>
            <a:ext cx="3600450" cy="593725"/>
            <a:chOff x="612" y="799"/>
            <a:chExt cx="2268" cy="374"/>
          </a:xfrm>
        </p:grpSpPr>
        <p:sp>
          <p:nvSpPr>
            <p:cNvPr id="7" name="AutoShape 34"/>
            <p:cNvSpPr>
              <a:spLocks noChangeArrowheads="1"/>
            </p:cNvSpPr>
            <p:nvPr/>
          </p:nvSpPr>
          <p:spPr bwMode="auto">
            <a:xfrm>
              <a:off x="696" y="799"/>
              <a:ext cx="2184" cy="374"/>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eaLnBrk="0" fontAlgn="auto" hangingPunct="0">
                <a:spcBef>
                  <a:spcPct val="20000"/>
                </a:spcBef>
                <a:spcAft>
                  <a:spcPts val="0"/>
                </a:spcAft>
                <a:buFont typeface="Arial" charset="0"/>
                <a:buNone/>
                <a:defRPr/>
              </a:pPr>
              <a:r>
                <a:rPr lang="zh-CN" altLang="en-US" sz="2800" dirty="0" smtClean="0">
                  <a:effectLst>
                    <a:outerShdw blurRad="38100" dist="38100" dir="2700000" algn="tl">
                      <a:srgbClr val="C0C0C0"/>
                    </a:outerShdw>
                  </a:effectLst>
                  <a:latin typeface="Arial" charset="0"/>
                  <a:ea typeface="华文行楷" pitchFamily="2" charset="-122"/>
                </a:rPr>
                <a:t>学科设置与平台</a:t>
              </a:r>
              <a:endParaRPr lang="zh-CN" altLang="en-US" sz="2800" dirty="0">
                <a:effectLst>
                  <a:outerShdw blurRad="38100" dist="38100" dir="2700000" algn="tl">
                    <a:srgbClr val="C0C0C0"/>
                  </a:outerShdw>
                </a:effectLst>
                <a:latin typeface="Arial" charset="0"/>
                <a:ea typeface="华文行楷" pitchFamily="2" charset="-122"/>
              </a:endParaRPr>
            </a:p>
          </p:txBody>
        </p:sp>
        <p:sp>
          <p:nvSpPr>
            <p:cNvPr id="8" name="AutoShape 35"/>
            <p:cNvSpPr>
              <a:spLocks noChangeArrowheads="1"/>
            </p:cNvSpPr>
            <p:nvPr/>
          </p:nvSpPr>
          <p:spPr bwMode="auto">
            <a:xfrm>
              <a:off x="612" y="870"/>
              <a:ext cx="235" cy="231"/>
            </a:xfrm>
            <a:prstGeom prst="roundRect">
              <a:avLst>
                <a:gd name="adj" fmla="val 0"/>
              </a:avLst>
            </a:prstGeom>
            <a:solidFill>
              <a:schemeClr val="bg1"/>
            </a:solidFill>
            <a:ln w="9525" algn="ctr">
              <a:noFill/>
              <a:round/>
              <a:headEnd/>
              <a:tailEnd/>
            </a:ln>
            <a:effectLst>
              <a:outerShdw dist="35921" dir="2700000" algn="ctr" rotWithShape="0">
                <a:schemeClr val="tx1">
                  <a:alpha val="50000"/>
                </a:schemeClr>
              </a:outerShdw>
            </a:effectLst>
          </p:spPr>
          <p:txBody>
            <a:bodyPr wrap="none" anchor="ctr"/>
            <a:lstStyle/>
            <a:p>
              <a:pPr algn="ctr" eaLnBrk="0" fontAlgn="auto" hangingPunct="0">
                <a:spcBef>
                  <a:spcPts val="0"/>
                </a:spcBef>
                <a:spcAft>
                  <a:spcPts val="0"/>
                </a:spcAft>
                <a:defRPr/>
              </a:pPr>
              <a:endParaRPr lang="zh-CN" altLang="zh-CN" sz="2800" b="1">
                <a:solidFill>
                  <a:srgbClr val="FF6600"/>
                </a:solidFill>
                <a:effectLst>
                  <a:outerShdw blurRad="38100" dist="38100" dir="2700000" algn="tl">
                    <a:srgbClr val="C0C0C0"/>
                  </a:outerShdw>
                </a:effectLst>
                <a:latin typeface="Calibri" pitchFamily="34" charset="0"/>
                <a:ea typeface="宋体" charset="-122"/>
                <a:sym typeface="Wingdings" pitchFamily="2" charset="2"/>
              </a:endParaRPr>
            </a:p>
          </p:txBody>
        </p:sp>
        <p:sp>
          <p:nvSpPr>
            <p:cNvPr id="9" name="Freeform 36"/>
            <p:cNvSpPr>
              <a:spLocks/>
            </p:cNvSpPr>
            <p:nvPr/>
          </p:nvSpPr>
          <p:spPr bwMode="auto">
            <a:xfrm>
              <a:off x="627" y="805"/>
              <a:ext cx="303" cy="266"/>
            </a:xfrm>
            <a:custGeom>
              <a:avLst/>
              <a:gdLst>
                <a:gd name="T0" fmla="*/ 0 w 610"/>
                <a:gd name="T1" fmla="*/ 0 h 609"/>
                <a:gd name="T2" fmla="*/ 0 w 610"/>
                <a:gd name="T3" fmla="*/ 0 h 609"/>
                <a:gd name="T4" fmla="*/ 0 w 610"/>
                <a:gd name="T5" fmla="*/ 0 h 609"/>
                <a:gd name="T6" fmla="*/ 0 w 610"/>
                <a:gd name="T7" fmla="*/ 0 h 609"/>
                <a:gd name="T8" fmla="*/ 0 w 610"/>
                <a:gd name="T9" fmla="*/ 0 h 609"/>
                <a:gd name="T10" fmla="*/ 0 w 610"/>
                <a:gd name="T11" fmla="*/ 0 h 609"/>
                <a:gd name="T12" fmla="*/ 0 w 610"/>
                <a:gd name="T13" fmla="*/ 0 h 609"/>
                <a:gd name="T14" fmla="*/ 0 w 610"/>
                <a:gd name="T15" fmla="*/ 0 h 609"/>
                <a:gd name="T16" fmla="*/ 0 w 610"/>
                <a:gd name="T17" fmla="*/ 0 h 609"/>
                <a:gd name="T18" fmla="*/ 0 w 610"/>
                <a:gd name="T19" fmla="*/ 0 h 609"/>
                <a:gd name="T20" fmla="*/ 0 w 610"/>
                <a:gd name="T21" fmla="*/ 0 h 609"/>
                <a:gd name="T22" fmla="*/ 0 w 610"/>
                <a:gd name="T23" fmla="*/ 0 h 609"/>
                <a:gd name="T24" fmla="*/ 0 w 610"/>
                <a:gd name="T25" fmla="*/ 0 h 609"/>
                <a:gd name="T26" fmla="*/ 0 w 610"/>
                <a:gd name="T27" fmla="*/ 0 h 609"/>
                <a:gd name="T28" fmla="*/ 0 w 610"/>
                <a:gd name="T29" fmla="*/ 0 h 609"/>
                <a:gd name="T30" fmla="*/ 0 w 610"/>
                <a:gd name="T31" fmla="*/ 0 h 609"/>
                <a:gd name="T32" fmla="*/ 0 w 610"/>
                <a:gd name="T33" fmla="*/ 0 h 609"/>
                <a:gd name="T34" fmla="*/ 0 w 610"/>
                <a:gd name="T35" fmla="*/ 0 h 609"/>
                <a:gd name="T36" fmla="*/ 0 w 610"/>
                <a:gd name="T37" fmla="*/ 0 h 609"/>
                <a:gd name="T38" fmla="*/ 0 w 610"/>
                <a:gd name="T39" fmla="*/ 0 h 609"/>
                <a:gd name="T40" fmla="*/ 0 w 610"/>
                <a:gd name="T41" fmla="*/ 0 h 609"/>
                <a:gd name="T42" fmla="*/ 0 w 610"/>
                <a:gd name="T43" fmla="*/ 0 h 609"/>
                <a:gd name="T44" fmla="*/ 0 w 610"/>
                <a:gd name="T45" fmla="*/ 0 h 609"/>
                <a:gd name="T46" fmla="*/ 0 w 610"/>
                <a:gd name="T47" fmla="*/ 0 h 609"/>
                <a:gd name="T48" fmla="*/ 0 w 610"/>
                <a:gd name="T49" fmla="*/ 0 h 609"/>
                <a:gd name="T50" fmla="*/ 0 w 610"/>
                <a:gd name="T51" fmla="*/ 0 h 609"/>
                <a:gd name="T52" fmla="*/ 0 w 610"/>
                <a:gd name="T53" fmla="*/ 0 h 609"/>
                <a:gd name="T54" fmla="*/ 0 w 610"/>
                <a:gd name="T55" fmla="*/ 0 h 609"/>
                <a:gd name="T56" fmla="*/ 0 w 610"/>
                <a:gd name="T57" fmla="*/ 0 h 609"/>
                <a:gd name="T58" fmla="*/ 0 w 610"/>
                <a:gd name="T59" fmla="*/ 0 h 609"/>
                <a:gd name="T60" fmla="*/ 0 w 610"/>
                <a:gd name="T61" fmla="*/ 0 h 609"/>
                <a:gd name="T62" fmla="*/ 0 w 610"/>
                <a:gd name="T63" fmla="*/ 0 h 609"/>
                <a:gd name="T64" fmla="*/ 0 w 610"/>
                <a:gd name="T65" fmla="*/ 0 h 609"/>
                <a:gd name="T66" fmla="*/ 0 w 610"/>
                <a:gd name="T67" fmla="*/ 0 h 609"/>
                <a:gd name="T68" fmla="*/ 0 w 610"/>
                <a:gd name="T69" fmla="*/ 0 h 609"/>
                <a:gd name="T70" fmla="*/ 0 w 610"/>
                <a:gd name="T71" fmla="*/ 0 h 609"/>
                <a:gd name="T72" fmla="*/ 0 w 610"/>
                <a:gd name="T73" fmla="*/ 0 h 60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10"/>
                <a:gd name="T112" fmla="*/ 0 h 609"/>
                <a:gd name="T113" fmla="*/ 610 w 610"/>
                <a:gd name="T114" fmla="*/ 609 h 60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10" h="609">
                  <a:moveTo>
                    <a:pt x="88" y="470"/>
                  </a:moveTo>
                  <a:lnTo>
                    <a:pt x="90" y="472"/>
                  </a:lnTo>
                  <a:lnTo>
                    <a:pt x="96" y="476"/>
                  </a:lnTo>
                  <a:lnTo>
                    <a:pt x="105" y="481"/>
                  </a:lnTo>
                  <a:lnTo>
                    <a:pt x="116" y="487"/>
                  </a:lnTo>
                  <a:lnTo>
                    <a:pt x="126" y="497"/>
                  </a:lnTo>
                  <a:lnTo>
                    <a:pt x="138" y="509"/>
                  </a:lnTo>
                  <a:lnTo>
                    <a:pt x="150" y="520"/>
                  </a:lnTo>
                  <a:lnTo>
                    <a:pt x="159" y="535"/>
                  </a:lnTo>
                  <a:lnTo>
                    <a:pt x="168" y="551"/>
                  </a:lnTo>
                  <a:lnTo>
                    <a:pt x="176" y="564"/>
                  </a:lnTo>
                  <a:lnTo>
                    <a:pt x="183" y="576"/>
                  </a:lnTo>
                  <a:lnTo>
                    <a:pt x="189" y="586"/>
                  </a:lnTo>
                  <a:lnTo>
                    <a:pt x="193" y="596"/>
                  </a:lnTo>
                  <a:lnTo>
                    <a:pt x="197" y="601"/>
                  </a:lnTo>
                  <a:lnTo>
                    <a:pt x="200" y="606"/>
                  </a:lnTo>
                  <a:lnTo>
                    <a:pt x="200" y="608"/>
                  </a:lnTo>
                  <a:lnTo>
                    <a:pt x="203" y="601"/>
                  </a:lnTo>
                  <a:lnTo>
                    <a:pt x="206" y="582"/>
                  </a:lnTo>
                  <a:lnTo>
                    <a:pt x="214" y="553"/>
                  </a:lnTo>
                  <a:lnTo>
                    <a:pt x="226" y="519"/>
                  </a:lnTo>
                  <a:lnTo>
                    <a:pt x="239" y="478"/>
                  </a:lnTo>
                  <a:lnTo>
                    <a:pt x="255" y="435"/>
                  </a:lnTo>
                  <a:lnTo>
                    <a:pt x="274" y="391"/>
                  </a:lnTo>
                  <a:lnTo>
                    <a:pt x="296" y="348"/>
                  </a:lnTo>
                  <a:lnTo>
                    <a:pt x="337" y="276"/>
                  </a:lnTo>
                  <a:lnTo>
                    <a:pt x="378" y="217"/>
                  </a:lnTo>
                  <a:lnTo>
                    <a:pt x="416" y="168"/>
                  </a:lnTo>
                  <a:lnTo>
                    <a:pt x="450" y="130"/>
                  </a:lnTo>
                  <a:lnTo>
                    <a:pt x="481" y="101"/>
                  </a:lnTo>
                  <a:lnTo>
                    <a:pt x="504" y="80"/>
                  </a:lnTo>
                  <a:lnTo>
                    <a:pt x="523" y="65"/>
                  </a:lnTo>
                  <a:lnTo>
                    <a:pt x="533" y="59"/>
                  </a:lnTo>
                  <a:lnTo>
                    <a:pt x="537" y="56"/>
                  </a:lnTo>
                  <a:lnTo>
                    <a:pt x="545" y="51"/>
                  </a:lnTo>
                  <a:lnTo>
                    <a:pt x="557" y="43"/>
                  </a:lnTo>
                  <a:lnTo>
                    <a:pt x="570" y="34"/>
                  </a:lnTo>
                  <a:lnTo>
                    <a:pt x="583" y="23"/>
                  </a:lnTo>
                  <a:lnTo>
                    <a:pt x="595" y="15"/>
                  </a:lnTo>
                  <a:lnTo>
                    <a:pt x="605" y="7"/>
                  </a:lnTo>
                  <a:lnTo>
                    <a:pt x="609" y="3"/>
                  </a:lnTo>
                  <a:lnTo>
                    <a:pt x="602" y="0"/>
                  </a:lnTo>
                  <a:lnTo>
                    <a:pt x="577" y="7"/>
                  </a:lnTo>
                  <a:lnTo>
                    <a:pt x="540" y="27"/>
                  </a:lnTo>
                  <a:lnTo>
                    <a:pt x="491" y="56"/>
                  </a:lnTo>
                  <a:lnTo>
                    <a:pt x="437" y="94"/>
                  </a:lnTo>
                  <a:lnTo>
                    <a:pt x="382" y="141"/>
                  </a:lnTo>
                  <a:lnTo>
                    <a:pt x="328" y="193"/>
                  </a:lnTo>
                  <a:lnTo>
                    <a:pt x="279" y="253"/>
                  </a:lnTo>
                  <a:lnTo>
                    <a:pt x="268" y="266"/>
                  </a:lnTo>
                  <a:lnTo>
                    <a:pt x="254" y="287"/>
                  </a:lnTo>
                  <a:lnTo>
                    <a:pt x="237" y="311"/>
                  </a:lnTo>
                  <a:lnTo>
                    <a:pt x="218" y="337"/>
                  </a:lnTo>
                  <a:lnTo>
                    <a:pt x="201" y="362"/>
                  </a:lnTo>
                  <a:lnTo>
                    <a:pt x="187" y="382"/>
                  </a:lnTo>
                  <a:lnTo>
                    <a:pt x="177" y="396"/>
                  </a:lnTo>
                  <a:lnTo>
                    <a:pt x="174" y="403"/>
                  </a:lnTo>
                  <a:lnTo>
                    <a:pt x="170" y="399"/>
                  </a:lnTo>
                  <a:lnTo>
                    <a:pt x="160" y="390"/>
                  </a:lnTo>
                  <a:lnTo>
                    <a:pt x="147" y="378"/>
                  </a:lnTo>
                  <a:lnTo>
                    <a:pt x="130" y="365"/>
                  </a:lnTo>
                  <a:lnTo>
                    <a:pt x="112" y="353"/>
                  </a:lnTo>
                  <a:lnTo>
                    <a:pt x="93" y="344"/>
                  </a:lnTo>
                  <a:lnTo>
                    <a:pt x="75" y="340"/>
                  </a:lnTo>
                  <a:lnTo>
                    <a:pt x="58" y="345"/>
                  </a:lnTo>
                  <a:lnTo>
                    <a:pt x="43" y="356"/>
                  </a:lnTo>
                  <a:lnTo>
                    <a:pt x="31" y="369"/>
                  </a:lnTo>
                  <a:lnTo>
                    <a:pt x="21" y="383"/>
                  </a:lnTo>
                  <a:lnTo>
                    <a:pt x="13" y="398"/>
                  </a:lnTo>
                  <a:lnTo>
                    <a:pt x="7" y="411"/>
                  </a:lnTo>
                  <a:lnTo>
                    <a:pt x="3" y="423"/>
                  </a:lnTo>
                  <a:lnTo>
                    <a:pt x="1" y="431"/>
                  </a:lnTo>
                  <a:lnTo>
                    <a:pt x="0" y="433"/>
                  </a:lnTo>
                  <a:lnTo>
                    <a:pt x="88" y="470"/>
                  </a:lnTo>
                </a:path>
              </a:pathLst>
            </a:custGeom>
            <a:solidFill>
              <a:srgbClr val="FF3300"/>
            </a:solidFill>
            <a:ln w="9525" cap="rnd">
              <a:noFill/>
              <a:round/>
              <a:headEnd/>
              <a:tailEnd/>
            </a:ln>
          </p:spPr>
          <p:txBody>
            <a:bodyPr/>
            <a:lstStyle/>
            <a:p>
              <a:endParaRPr lang="zh-CN" altLang="en-US"/>
            </a:p>
          </p:txBody>
        </p:sp>
      </p:grpSp>
      <p:sp>
        <p:nvSpPr>
          <p:cNvPr id="10" name="矩形 9"/>
          <p:cNvSpPr/>
          <p:nvPr/>
        </p:nvSpPr>
        <p:spPr>
          <a:xfrm>
            <a:off x="575717" y="1916112"/>
            <a:ext cx="7992566" cy="3732881"/>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marL="285750" indent="-285750">
              <a:lnSpc>
                <a:spcPct val="110000"/>
              </a:lnSpc>
              <a:buFont typeface="Wingdings" panose="05000000000000000000" pitchFamily="2" charset="2"/>
              <a:buChar char="Ø"/>
            </a:pPr>
            <a:r>
              <a:rPr lang="zh-CN" altLang="en-US" sz="2400" dirty="0">
                <a:solidFill>
                  <a:srgbClr val="000000"/>
                </a:solidFill>
                <a:latin typeface="华文新魏" panose="02010800040101010101" pitchFamily="2" charset="-122"/>
                <a:ea typeface="华文新魏" panose="02010800040101010101" pitchFamily="2" charset="-122"/>
              </a:rPr>
              <a:t>软件工程学科源起于经过近</a:t>
            </a:r>
            <a:r>
              <a:rPr lang="en-US" altLang="zh-CN" sz="2400" dirty="0">
                <a:solidFill>
                  <a:srgbClr val="000000"/>
                </a:solidFill>
                <a:latin typeface="华文新魏" panose="02010800040101010101" pitchFamily="2" charset="-122"/>
                <a:ea typeface="华文新魏" panose="02010800040101010101" pitchFamily="2" charset="-122"/>
              </a:rPr>
              <a:t>40</a:t>
            </a:r>
            <a:r>
              <a:rPr lang="zh-CN" altLang="en-US" sz="2400" dirty="0">
                <a:solidFill>
                  <a:srgbClr val="000000"/>
                </a:solidFill>
                <a:latin typeface="华文新魏" panose="02010800040101010101" pitchFamily="2" charset="-122"/>
                <a:ea typeface="华文新魏" panose="02010800040101010101" pitchFamily="2" charset="-122"/>
              </a:rPr>
              <a:t>年建设与发展的计算机科学与技术学科</a:t>
            </a:r>
          </a:p>
          <a:p>
            <a:pPr marL="285750" indent="-285750">
              <a:lnSpc>
                <a:spcPct val="110000"/>
              </a:lnSpc>
              <a:buFont typeface="Wingdings" panose="05000000000000000000" pitchFamily="2" charset="2"/>
              <a:buChar char="Ø"/>
            </a:pPr>
            <a:r>
              <a:rPr lang="en-US" altLang="zh-CN" sz="2400" dirty="0">
                <a:solidFill>
                  <a:srgbClr val="000000"/>
                </a:solidFill>
                <a:latin typeface="华文新魏" panose="02010800040101010101" pitchFamily="2" charset="-122"/>
                <a:ea typeface="华文新魏" panose="02010800040101010101" pitchFamily="2" charset="-122"/>
              </a:rPr>
              <a:t>2011</a:t>
            </a:r>
            <a:r>
              <a:rPr lang="zh-CN" altLang="en-US" sz="2400" dirty="0">
                <a:solidFill>
                  <a:srgbClr val="000000"/>
                </a:solidFill>
                <a:latin typeface="华文新魏" panose="02010800040101010101" pitchFamily="2" charset="-122"/>
                <a:ea typeface="华文新魏" panose="02010800040101010101" pitchFamily="2" charset="-122"/>
              </a:rPr>
              <a:t>年获得首批软件工程一级学科博士</a:t>
            </a:r>
            <a:r>
              <a:rPr lang="en-US" altLang="zh-CN" sz="2400" dirty="0">
                <a:solidFill>
                  <a:srgbClr val="000000"/>
                </a:solidFill>
                <a:latin typeface="华文新魏" panose="02010800040101010101" pitchFamily="2" charset="-122"/>
                <a:ea typeface="华文新魏" panose="02010800040101010101" pitchFamily="2" charset="-122"/>
              </a:rPr>
              <a:t>/</a:t>
            </a:r>
            <a:r>
              <a:rPr lang="zh-CN" altLang="en-US" sz="2400" dirty="0">
                <a:solidFill>
                  <a:srgbClr val="000000"/>
                </a:solidFill>
                <a:latin typeface="华文新魏" panose="02010800040101010101" pitchFamily="2" charset="-122"/>
                <a:ea typeface="华文新魏" panose="02010800040101010101" pitchFamily="2" charset="-122"/>
              </a:rPr>
              <a:t>硕士学位授予权。同年开始招收软件工程博士和硕士研究生</a:t>
            </a:r>
          </a:p>
          <a:p>
            <a:pPr marL="285750" indent="-285750">
              <a:lnSpc>
                <a:spcPct val="110000"/>
              </a:lnSpc>
              <a:buFont typeface="Wingdings" panose="05000000000000000000" pitchFamily="2" charset="2"/>
              <a:buChar char="Ø"/>
            </a:pPr>
            <a:r>
              <a:rPr lang="zh-CN" altLang="en-US" sz="2400" dirty="0">
                <a:solidFill>
                  <a:srgbClr val="000000"/>
                </a:solidFill>
                <a:latin typeface="华文新魏" panose="02010800040101010101" pitchFamily="2" charset="-122"/>
                <a:ea typeface="华文新魏" panose="02010800040101010101" pitchFamily="2" charset="-122"/>
              </a:rPr>
              <a:t>设置软件工程一级学科博士点、一级学科硕士点、软件工程工程硕士点和信息安全本科专业</a:t>
            </a:r>
          </a:p>
          <a:p>
            <a:pPr marL="285750" indent="-285750">
              <a:lnSpc>
                <a:spcPct val="110000"/>
              </a:lnSpc>
              <a:buFont typeface="Wingdings" panose="05000000000000000000" pitchFamily="2" charset="2"/>
              <a:buChar char="Ø"/>
            </a:pPr>
            <a:r>
              <a:rPr lang="zh-CN" altLang="en-US" sz="2400" dirty="0">
                <a:solidFill>
                  <a:srgbClr val="000000"/>
                </a:solidFill>
                <a:latin typeface="华文新魏" panose="02010800040101010101" pitchFamily="2" charset="-122"/>
                <a:ea typeface="华文新魏" panose="02010800040101010101" pitchFamily="2" charset="-122"/>
              </a:rPr>
              <a:t>拥有软件工程一级学科博士后流动站（</a:t>
            </a:r>
            <a:r>
              <a:rPr lang="en-US" altLang="zh-CN" sz="2400" dirty="0">
                <a:solidFill>
                  <a:srgbClr val="000000"/>
                </a:solidFill>
                <a:latin typeface="华文新魏" panose="02010800040101010101" pitchFamily="2" charset="-122"/>
                <a:ea typeface="华文新魏" panose="02010800040101010101" pitchFamily="2" charset="-122"/>
              </a:rPr>
              <a:t>2012</a:t>
            </a:r>
            <a:r>
              <a:rPr lang="zh-CN" altLang="en-US" sz="2400" dirty="0">
                <a:solidFill>
                  <a:srgbClr val="000000"/>
                </a:solidFill>
                <a:latin typeface="华文新魏" panose="02010800040101010101" pitchFamily="2" charset="-122"/>
                <a:ea typeface="华文新魏" panose="02010800040101010101" pitchFamily="2" charset="-122"/>
              </a:rPr>
              <a:t>）</a:t>
            </a:r>
          </a:p>
          <a:p>
            <a:pPr marL="285750" indent="-285750">
              <a:lnSpc>
                <a:spcPct val="110000"/>
              </a:lnSpc>
              <a:buFont typeface="Wingdings" panose="05000000000000000000" pitchFamily="2" charset="2"/>
              <a:buChar char="Ø"/>
            </a:pPr>
            <a:r>
              <a:rPr lang="zh-CN" altLang="en-US" sz="2400" dirty="0">
                <a:solidFill>
                  <a:srgbClr val="000000"/>
                </a:solidFill>
                <a:latin typeface="华文新魏" panose="02010800040101010101" pitchFamily="2" charset="-122"/>
                <a:ea typeface="华文新魏" panose="02010800040101010101" pitchFamily="2" charset="-122"/>
              </a:rPr>
              <a:t>拥有材料领域知识工程北京室重点实验室（</a:t>
            </a:r>
            <a:r>
              <a:rPr lang="en-US" altLang="zh-CN" sz="2400" dirty="0">
                <a:solidFill>
                  <a:srgbClr val="000000"/>
                </a:solidFill>
                <a:latin typeface="华文新魏" panose="02010800040101010101" pitchFamily="2" charset="-122"/>
                <a:ea typeface="华文新魏" panose="02010800040101010101" pitchFamily="2" charset="-122"/>
              </a:rPr>
              <a:t>2012</a:t>
            </a:r>
            <a:r>
              <a:rPr lang="zh-CN" altLang="en-US" sz="2400" dirty="0">
                <a:solidFill>
                  <a:srgbClr val="000000"/>
                </a:solidFill>
                <a:latin typeface="华文新魏" panose="02010800040101010101" pitchFamily="2" charset="-122"/>
                <a:ea typeface="华文新魏" panose="02010800040101010101" pitchFamily="2" charset="-122"/>
              </a:rPr>
              <a:t>）</a:t>
            </a:r>
          </a:p>
          <a:p>
            <a:pPr marL="285750" indent="-285750">
              <a:lnSpc>
                <a:spcPct val="110000"/>
              </a:lnSpc>
              <a:buFont typeface="Wingdings" panose="05000000000000000000" pitchFamily="2" charset="2"/>
              <a:buChar char="Ø"/>
            </a:pPr>
            <a:r>
              <a:rPr lang="zh-CN" altLang="en-US" sz="2400" dirty="0">
                <a:solidFill>
                  <a:srgbClr val="000000"/>
                </a:solidFill>
                <a:latin typeface="华文新魏" panose="02010800040101010101" pitchFamily="2" charset="-122"/>
                <a:ea typeface="华文新魏" panose="02010800040101010101" pitchFamily="2" charset="-122"/>
              </a:rPr>
              <a:t>成立软件工程系承担软件工程学科的建设与规划（</a:t>
            </a:r>
            <a:r>
              <a:rPr lang="en-US" altLang="zh-CN" sz="2400" dirty="0">
                <a:solidFill>
                  <a:srgbClr val="000000"/>
                </a:solidFill>
                <a:latin typeface="华文新魏" panose="02010800040101010101" pitchFamily="2" charset="-122"/>
                <a:ea typeface="华文新魏" panose="02010800040101010101" pitchFamily="2" charset="-122"/>
              </a:rPr>
              <a:t>2012</a:t>
            </a:r>
            <a:r>
              <a:rPr lang="zh-CN" altLang="en-US" sz="2400" dirty="0">
                <a:solidFill>
                  <a:srgbClr val="000000"/>
                </a:solidFill>
                <a:latin typeface="华文新魏" panose="02010800040101010101" pitchFamily="2" charset="-122"/>
                <a:ea typeface="华文新魏" panose="02010800040101010101" pitchFamily="2" charset="-122"/>
              </a:rPr>
              <a:t>）</a:t>
            </a:r>
          </a:p>
        </p:txBody>
      </p:sp>
    </p:spTree>
    <p:extLst>
      <p:ext uri="{BB962C8B-B14F-4D97-AF65-F5344CB8AC3E}">
        <p14:creationId xmlns:p14="http://schemas.microsoft.com/office/powerpoint/2010/main" val="233106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slide(fromTop)">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0">
                                            <p:bg/>
                                          </p:spTgt>
                                        </p:tgtEl>
                                        <p:attrNameLst>
                                          <p:attrName>style.visibility</p:attrName>
                                        </p:attrNameLst>
                                      </p:cBhvr>
                                      <p:to>
                                        <p:strVal val="visible"/>
                                      </p:to>
                                    </p:set>
                                    <p:animEffect transition="in" filter="blinds(horizontal)">
                                      <p:cBhvr>
                                        <p:cTn id="12" dur="500"/>
                                        <p:tgtEl>
                                          <p:spTgt spid="10">
                                            <p:bg/>
                                          </p:spTgt>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10">
                                            <p:txEl>
                                              <p:pRg st="0" end="0"/>
                                            </p:txEl>
                                          </p:spTgt>
                                        </p:tgtEl>
                                        <p:attrNameLst>
                                          <p:attrName>style.visibility</p:attrName>
                                        </p:attrNameLst>
                                      </p:cBhvr>
                                      <p:to>
                                        <p:strVal val="visible"/>
                                      </p:to>
                                    </p:set>
                                    <p:animEffect transition="in" filter="blinds(horizontal)">
                                      <p:cBhvr>
                                        <p:cTn id="15" dur="500"/>
                                        <p:tgtEl>
                                          <p:spTgt spid="10">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10">
                                            <p:txEl>
                                              <p:pRg st="1" end="1"/>
                                            </p:txEl>
                                          </p:spTgt>
                                        </p:tgtEl>
                                        <p:attrNameLst>
                                          <p:attrName>style.visibility</p:attrName>
                                        </p:attrNameLst>
                                      </p:cBhvr>
                                      <p:to>
                                        <p:strVal val="visible"/>
                                      </p:to>
                                    </p:set>
                                    <p:animEffect transition="in" filter="blinds(horizontal)">
                                      <p:cBhvr>
                                        <p:cTn id="20" dur="500"/>
                                        <p:tgtEl>
                                          <p:spTgt spid="10">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10">
                                            <p:txEl>
                                              <p:pRg st="2" end="2"/>
                                            </p:txEl>
                                          </p:spTgt>
                                        </p:tgtEl>
                                        <p:attrNameLst>
                                          <p:attrName>style.visibility</p:attrName>
                                        </p:attrNameLst>
                                      </p:cBhvr>
                                      <p:to>
                                        <p:strVal val="visible"/>
                                      </p:to>
                                    </p:set>
                                    <p:animEffect transition="in" filter="blinds(horizontal)">
                                      <p:cBhvr>
                                        <p:cTn id="25" dur="500"/>
                                        <p:tgtEl>
                                          <p:spTgt spid="10">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grpId="0" nodeType="clickEffect">
                                  <p:stCondLst>
                                    <p:cond delay="0"/>
                                  </p:stCondLst>
                                  <p:childTnLst>
                                    <p:set>
                                      <p:cBhvr>
                                        <p:cTn id="29" dur="1" fill="hold">
                                          <p:stCondLst>
                                            <p:cond delay="0"/>
                                          </p:stCondLst>
                                        </p:cTn>
                                        <p:tgtEl>
                                          <p:spTgt spid="10">
                                            <p:txEl>
                                              <p:pRg st="3" end="3"/>
                                            </p:txEl>
                                          </p:spTgt>
                                        </p:tgtEl>
                                        <p:attrNameLst>
                                          <p:attrName>style.visibility</p:attrName>
                                        </p:attrNameLst>
                                      </p:cBhvr>
                                      <p:to>
                                        <p:strVal val="visible"/>
                                      </p:to>
                                    </p:set>
                                    <p:animEffect transition="in" filter="blinds(horizontal)">
                                      <p:cBhvr>
                                        <p:cTn id="30" dur="500"/>
                                        <p:tgtEl>
                                          <p:spTgt spid="10">
                                            <p:txEl>
                                              <p:pRg st="3" end="3"/>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grpId="0" nodeType="clickEffect">
                                  <p:stCondLst>
                                    <p:cond delay="0"/>
                                  </p:stCondLst>
                                  <p:childTnLst>
                                    <p:set>
                                      <p:cBhvr>
                                        <p:cTn id="34" dur="1" fill="hold">
                                          <p:stCondLst>
                                            <p:cond delay="0"/>
                                          </p:stCondLst>
                                        </p:cTn>
                                        <p:tgtEl>
                                          <p:spTgt spid="10">
                                            <p:txEl>
                                              <p:pRg st="4" end="4"/>
                                            </p:txEl>
                                          </p:spTgt>
                                        </p:tgtEl>
                                        <p:attrNameLst>
                                          <p:attrName>style.visibility</p:attrName>
                                        </p:attrNameLst>
                                      </p:cBhvr>
                                      <p:to>
                                        <p:strVal val="visible"/>
                                      </p:to>
                                    </p:set>
                                    <p:animEffect transition="in" filter="blinds(horizontal)">
                                      <p:cBhvr>
                                        <p:cTn id="35" dur="500"/>
                                        <p:tgtEl>
                                          <p:spTgt spid="10">
                                            <p:txEl>
                                              <p:pRg st="4" end="4"/>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grpId="0" nodeType="clickEffect">
                                  <p:stCondLst>
                                    <p:cond delay="0"/>
                                  </p:stCondLst>
                                  <p:childTnLst>
                                    <p:set>
                                      <p:cBhvr>
                                        <p:cTn id="39" dur="1" fill="hold">
                                          <p:stCondLst>
                                            <p:cond delay="0"/>
                                          </p:stCondLst>
                                        </p:cTn>
                                        <p:tgtEl>
                                          <p:spTgt spid="10">
                                            <p:txEl>
                                              <p:pRg st="5" end="5"/>
                                            </p:txEl>
                                          </p:spTgt>
                                        </p:tgtEl>
                                        <p:attrNameLst>
                                          <p:attrName>style.visibility</p:attrName>
                                        </p:attrNameLst>
                                      </p:cBhvr>
                                      <p:to>
                                        <p:strVal val="visible"/>
                                      </p:to>
                                    </p:set>
                                    <p:animEffect transition="in" filter="blinds(horizontal)">
                                      <p:cBhvr>
                                        <p:cTn id="40" dur="500"/>
                                        <p:tgtEl>
                                          <p:spTgt spid="1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allAtOnce"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9144000" cy="896526"/>
          </a:xfrm>
          <a:prstGeom prst="rect">
            <a:avLst/>
          </a:prstGeom>
          <a:gradFill>
            <a:gsLst>
              <a:gs pos="0">
                <a:schemeClr val="accent1">
                  <a:tint val="66000"/>
                  <a:satMod val="160000"/>
                </a:schemeClr>
              </a:gs>
              <a:gs pos="30000">
                <a:schemeClr val="accent1">
                  <a:tint val="44500"/>
                  <a:satMod val="160000"/>
                  <a:alpha val="74000"/>
                </a:schemeClr>
              </a:gs>
              <a:gs pos="100000">
                <a:schemeClr val="accent1">
                  <a:tint val="23500"/>
                  <a:satMod val="16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3"/>
          <p:cNvSpPr txBox="1"/>
          <p:nvPr/>
        </p:nvSpPr>
        <p:spPr>
          <a:xfrm>
            <a:off x="3525230" y="235635"/>
            <a:ext cx="2702954" cy="646331"/>
          </a:xfrm>
          <a:prstGeom prst="rect">
            <a:avLst/>
          </a:prstGeom>
          <a:noFill/>
        </p:spPr>
        <p:txBody>
          <a:bodyPr wrap="square" rtlCol="0">
            <a:spAutoFit/>
          </a:bodyPr>
          <a:lstStyle/>
          <a:p>
            <a:r>
              <a:rPr lang="zh-CN" altLang="en-US" sz="3600" dirty="0" smtClean="0">
                <a:latin typeface="华文行楷" panose="02010800040101010101" pitchFamily="2" charset="-122"/>
                <a:ea typeface="华文行楷" panose="02010800040101010101" pitchFamily="2" charset="-122"/>
              </a:rPr>
              <a:t>软件工程</a:t>
            </a:r>
            <a:endParaRPr lang="zh-CN" altLang="en-US" sz="3600" dirty="0">
              <a:latin typeface="华文行楷" panose="02010800040101010101" pitchFamily="2" charset="-122"/>
              <a:ea typeface="华文行楷" panose="02010800040101010101" pitchFamily="2" charset="-122"/>
            </a:endParaRPr>
          </a:p>
        </p:txBody>
      </p:sp>
      <p:grpSp>
        <p:nvGrpSpPr>
          <p:cNvPr id="6" name="Group 33"/>
          <p:cNvGrpSpPr>
            <a:grpSpLocks/>
          </p:cNvGrpSpPr>
          <p:nvPr/>
        </p:nvGrpSpPr>
        <p:grpSpPr bwMode="auto">
          <a:xfrm>
            <a:off x="683568" y="980728"/>
            <a:ext cx="3600450" cy="593725"/>
            <a:chOff x="612" y="799"/>
            <a:chExt cx="2268" cy="374"/>
          </a:xfrm>
        </p:grpSpPr>
        <p:sp>
          <p:nvSpPr>
            <p:cNvPr id="7" name="AutoShape 34"/>
            <p:cNvSpPr>
              <a:spLocks noChangeArrowheads="1"/>
            </p:cNvSpPr>
            <p:nvPr/>
          </p:nvSpPr>
          <p:spPr bwMode="auto">
            <a:xfrm>
              <a:off x="696" y="799"/>
              <a:ext cx="2184" cy="374"/>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eaLnBrk="0" fontAlgn="auto" hangingPunct="0">
                <a:spcBef>
                  <a:spcPct val="20000"/>
                </a:spcBef>
                <a:spcAft>
                  <a:spcPts val="0"/>
                </a:spcAft>
                <a:buFont typeface="Arial" charset="0"/>
                <a:buNone/>
                <a:defRPr/>
              </a:pPr>
              <a:r>
                <a:rPr lang="zh-CN" altLang="en-US" sz="2800" dirty="0" smtClean="0">
                  <a:effectLst>
                    <a:outerShdw blurRad="38100" dist="38100" dir="2700000" algn="tl">
                      <a:srgbClr val="C0C0C0"/>
                    </a:outerShdw>
                  </a:effectLst>
                  <a:latin typeface="Arial" charset="0"/>
                  <a:ea typeface="华文行楷" pitchFamily="2" charset="-122"/>
                </a:rPr>
                <a:t>学科设置与平台</a:t>
              </a:r>
              <a:endParaRPr lang="zh-CN" altLang="en-US" sz="2800" dirty="0">
                <a:effectLst>
                  <a:outerShdw blurRad="38100" dist="38100" dir="2700000" algn="tl">
                    <a:srgbClr val="C0C0C0"/>
                  </a:outerShdw>
                </a:effectLst>
                <a:latin typeface="Arial" charset="0"/>
                <a:ea typeface="华文行楷" pitchFamily="2" charset="-122"/>
              </a:endParaRPr>
            </a:p>
          </p:txBody>
        </p:sp>
        <p:sp>
          <p:nvSpPr>
            <p:cNvPr id="8" name="AutoShape 35"/>
            <p:cNvSpPr>
              <a:spLocks noChangeArrowheads="1"/>
            </p:cNvSpPr>
            <p:nvPr/>
          </p:nvSpPr>
          <p:spPr bwMode="auto">
            <a:xfrm>
              <a:off x="612" y="870"/>
              <a:ext cx="235" cy="231"/>
            </a:xfrm>
            <a:prstGeom prst="roundRect">
              <a:avLst>
                <a:gd name="adj" fmla="val 0"/>
              </a:avLst>
            </a:prstGeom>
            <a:solidFill>
              <a:schemeClr val="bg1"/>
            </a:solidFill>
            <a:ln w="9525" algn="ctr">
              <a:noFill/>
              <a:round/>
              <a:headEnd/>
              <a:tailEnd/>
            </a:ln>
            <a:effectLst>
              <a:outerShdw dist="35921" dir="2700000" algn="ctr" rotWithShape="0">
                <a:schemeClr val="tx1">
                  <a:alpha val="50000"/>
                </a:schemeClr>
              </a:outerShdw>
            </a:effectLst>
          </p:spPr>
          <p:txBody>
            <a:bodyPr wrap="none" anchor="ctr"/>
            <a:lstStyle/>
            <a:p>
              <a:pPr algn="ctr" eaLnBrk="0" fontAlgn="auto" hangingPunct="0">
                <a:spcBef>
                  <a:spcPts val="0"/>
                </a:spcBef>
                <a:spcAft>
                  <a:spcPts val="0"/>
                </a:spcAft>
                <a:defRPr/>
              </a:pPr>
              <a:endParaRPr lang="zh-CN" altLang="zh-CN" sz="2800" b="1">
                <a:solidFill>
                  <a:srgbClr val="FF6600"/>
                </a:solidFill>
                <a:effectLst>
                  <a:outerShdw blurRad="38100" dist="38100" dir="2700000" algn="tl">
                    <a:srgbClr val="C0C0C0"/>
                  </a:outerShdw>
                </a:effectLst>
                <a:latin typeface="Calibri" pitchFamily="34" charset="0"/>
                <a:ea typeface="宋体" charset="-122"/>
                <a:sym typeface="Wingdings" pitchFamily="2" charset="2"/>
              </a:endParaRPr>
            </a:p>
          </p:txBody>
        </p:sp>
        <p:sp>
          <p:nvSpPr>
            <p:cNvPr id="9" name="Freeform 36"/>
            <p:cNvSpPr>
              <a:spLocks/>
            </p:cNvSpPr>
            <p:nvPr/>
          </p:nvSpPr>
          <p:spPr bwMode="auto">
            <a:xfrm>
              <a:off x="627" y="805"/>
              <a:ext cx="303" cy="266"/>
            </a:xfrm>
            <a:custGeom>
              <a:avLst/>
              <a:gdLst>
                <a:gd name="T0" fmla="*/ 0 w 610"/>
                <a:gd name="T1" fmla="*/ 0 h 609"/>
                <a:gd name="T2" fmla="*/ 0 w 610"/>
                <a:gd name="T3" fmla="*/ 0 h 609"/>
                <a:gd name="T4" fmla="*/ 0 w 610"/>
                <a:gd name="T5" fmla="*/ 0 h 609"/>
                <a:gd name="T6" fmla="*/ 0 w 610"/>
                <a:gd name="T7" fmla="*/ 0 h 609"/>
                <a:gd name="T8" fmla="*/ 0 w 610"/>
                <a:gd name="T9" fmla="*/ 0 h 609"/>
                <a:gd name="T10" fmla="*/ 0 w 610"/>
                <a:gd name="T11" fmla="*/ 0 h 609"/>
                <a:gd name="T12" fmla="*/ 0 w 610"/>
                <a:gd name="T13" fmla="*/ 0 h 609"/>
                <a:gd name="T14" fmla="*/ 0 w 610"/>
                <a:gd name="T15" fmla="*/ 0 h 609"/>
                <a:gd name="T16" fmla="*/ 0 w 610"/>
                <a:gd name="T17" fmla="*/ 0 h 609"/>
                <a:gd name="T18" fmla="*/ 0 w 610"/>
                <a:gd name="T19" fmla="*/ 0 h 609"/>
                <a:gd name="T20" fmla="*/ 0 w 610"/>
                <a:gd name="T21" fmla="*/ 0 h 609"/>
                <a:gd name="T22" fmla="*/ 0 w 610"/>
                <a:gd name="T23" fmla="*/ 0 h 609"/>
                <a:gd name="T24" fmla="*/ 0 w 610"/>
                <a:gd name="T25" fmla="*/ 0 h 609"/>
                <a:gd name="T26" fmla="*/ 0 w 610"/>
                <a:gd name="T27" fmla="*/ 0 h 609"/>
                <a:gd name="T28" fmla="*/ 0 w 610"/>
                <a:gd name="T29" fmla="*/ 0 h 609"/>
                <a:gd name="T30" fmla="*/ 0 w 610"/>
                <a:gd name="T31" fmla="*/ 0 h 609"/>
                <a:gd name="T32" fmla="*/ 0 w 610"/>
                <a:gd name="T33" fmla="*/ 0 h 609"/>
                <a:gd name="T34" fmla="*/ 0 w 610"/>
                <a:gd name="T35" fmla="*/ 0 h 609"/>
                <a:gd name="T36" fmla="*/ 0 w 610"/>
                <a:gd name="T37" fmla="*/ 0 h 609"/>
                <a:gd name="T38" fmla="*/ 0 w 610"/>
                <a:gd name="T39" fmla="*/ 0 h 609"/>
                <a:gd name="T40" fmla="*/ 0 w 610"/>
                <a:gd name="T41" fmla="*/ 0 h 609"/>
                <a:gd name="T42" fmla="*/ 0 w 610"/>
                <a:gd name="T43" fmla="*/ 0 h 609"/>
                <a:gd name="T44" fmla="*/ 0 w 610"/>
                <a:gd name="T45" fmla="*/ 0 h 609"/>
                <a:gd name="T46" fmla="*/ 0 w 610"/>
                <a:gd name="T47" fmla="*/ 0 h 609"/>
                <a:gd name="T48" fmla="*/ 0 w 610"/>
                <a:gd name="T49" fmla="*/ 0 h 609"/>
                <a:gd name="T50" fmla="*/ 0 w 610"/>
                <a:gd name="T51" fmla="*/ 0 h 609"/>
                <a:gd name="T52" fmla="*/ 0 w 610"/>
                <a:gd name="T53" fmla="*/ 0 h 609"/>
                <a:gd name="T54" fmla="*/ 0 w 610"/>
                <a:gd name="T55" fmla="*/ 0 h 609"/>
                <a:gd name="T56" fmla="*/ 0 w 610"/>
                <a:gd name="T57" fmla="*/ 0 h 609"/>
                <a:gd name="T58" fmla="*/ 0 w 610"/>
                <a:gd name="T59" fmla="*/ 0 h 609"/>
                <a:gd name="T60" fmla="*/ 0 w 610"/>
                <a:gd name="T61" fmla="*/ 0 h 609"/>
                <a:gd name="T62" fmla="*/ 0 w 610"/>
                <a:gd name="T63" fmla="*/ 0 h 609"/>
                <a:gd name="T64" fmla="*/ 0 w 610"/>
                <a:gd name="T65" fmla="*/ 0 h 609"/>
                <a:gd name="T66" fmla="*/ 0 w 610"/>
                <a:gd name="T67" fmla="*/ 0 h 609"/>
                <a:gd name="T68" fmla="*/ 0 w 610"/>
                <a:gd name="T69" fmla="*/ 0 h 609"/>
                <a:gd name="T70" fmla="*/ 0 w 610"/>
                <a:gd name="T71" fmla="*/ 0 h 609"/>
                <a:gd name="T72" fmla="*/ 0 w 610"/>
                <a:gd name="T73" fmla="*/ 0 h 60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10"/>
                <a:gd name="T112" fmla="*/ 0 h 609"/>
                <a:gd name="T113" fmla="*/ 610 w 610"/>
                <a:gd name="T114" fmla="*/ 609 h 60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10" h="609">
                  <a:moveTo>
                    <a:pt x="88" y="470"/>
                  </a:moveTo>
                  <a:lnTo>
                    <a:pt x="90" y="472"/>
                  </a:lnTo>
                  <a:lnTo>
                    <a:pt x="96" y="476"/>
                  </a:lnTo>
                  <a:lnTo>
                    <a:pt x="105" y="481"/>
                  </a:lnTo>
                  <a:lnTo>
                    <a:pt x="116" y="487"/>
                  </a:lnTo>
                  <a:lnTo>
                    <a:pt x="126" y="497"/>
                  </a:lnTo>
                  <a:lnTo>
                    <a:pt x="138" y="509"/>
                  </a:lnTo>
                  <a:lnTo>
                    <a:pt x="150" y="520"/>
                  </a:lnTo>
                  <a:lnTo>
                    <a:pt x="159" y="535"/>
                  </a:lnTo>
                  <a:lnTo>
                    <a:pt x="168" y="551"/>
                  </a:lnTo>
                  <a:lnTo>
                    <a:pt x="176" y="564"/>
                  </a:lnTo>
                  <a:lnTo>
                    <a:pt x="183" y="576"/>
                  </a:lnTo>
                  <a:lnTo>
                    <a:pt x="189" y="586"/>
                  </a:lnTo>
                  <a:lnTo>
                    <a:pt x="193" y="596"/>
                  </a:lnTo>
                  <a:lnTo>
                    <a:pt x="197" y="601"/>
                  </a:lnTo>
                  <a:lnTo>
                    <a:pt x="200" y="606"/>
                  </a:lnTo>
                  <a:lnTo>
                    <a:pt x="200" y="608"/>
                  </a:lnTo>
                  <a:lnTo>
                    <a:pt x="203" y="601"/>
                  </a:lnTo>
                  <a:lnTo>
                    <a:pt x="206" y="582"/>
                  </a:lnTo>
                  <a:lnTo>
                    <a:pt x="214" y="553"/>
                  </a:lnTo>
                  <a:lnTo>
                    <a:pt x="226" y="519"/>
                  </a:lnTo>
                  <a:lnTo>
                    <a:pt x="239" y="478"/>
                  </a:lnTo>
                  <a:lnTo>
                    <a:pt x="255" y="435"/>
                  </a:lnTo>
                  <a:lnTo>
                    <a:pt x="274" y="391"/>
                  </a:lnTo>
                  <a:lnTo>
                    <a:pt x="296" y="348"/>
                  </a:lnTo>
                  <a:lnTo>
                    <a:pt x="337" y="276"/>
                  </a:lnTo>
                  <a:lnTo>
                    <a:pt x="378" y="217"/>
                  </a:lnTo>
                  <a:lnTo>
                    <a:pt x="416" y="168"/>
                  </a:lnTo>
                  <a:lnTo>
                    <a:pt x="450" y="130"/>
                  </a:lnTo>
                  <a:lnTo>
                    <a:pt x="481" y="101"/>
                  </a:lnTo>
                  <a:lnTo>
                    <a:pt x="504" y="80"/>
                  </a:lnTo>
                  <a:lnTo>
                    <a:pt x="523" y="65"/>
                  </a:lnTo>
                  <a:lnTo>
                    <a:pt x="533" y="59"/>
                  </a:lnTo>
                  <a:lnTo>
                    <a:pt x="537" y="56"/>
                  </a:lnTo>
                  <a:lnTo>
                    <a:pt x="545" y="51"/>
                  </a:lnTo>
                  <a:lnTo>
                    <a:pt x="557" y="43"/>
                  </a:lnTo>
                  <a:lnTo>
                    <a:pt x="570" y="34"/>
                  </a:lnTo>
                  <a:lnTo>
                    <a:pt x="583" y="23"/>
                  </a:lnTo>
                  <a:lnTo>
                    <a:pt x="595" y="15"/>
                  </a:lnTo>
                  <a:lnTo>
                    <a:pt x="605" y="7"/>
                  </a:lnTo>
                  <a:lnTo>
                    <a:pt x="609" y="3"/>
                  </a:lnTo>
                  <a:lnTo>
                    <a:pt x="602" y="0"/>
                  </a:lnTo>
                  <a:lnTo>
                    <a:pt x="577" y="7"/>
                  </a:lnTo>
                  <a:lnTo>
                    <a:pt x="540" y="27"/>
                  </a:lnTo>
                  <a:lnTo>
                    <a:pt x="491" y="56"/>
                  </a:lnTo>
                  <a:lnTo>
                    <a:pt x="437" y="94"/>
                  </a:lnTo>
                  <a:lnTo>
                    <a:pt x="382" y="141"/>
                  </a:lnTo>
                  <a:lnTo>
                    <a:pt x="328" y="193"/>
                  </a:lnTo>
                  <a:lnTo>
                    <a:pt x="279" y="253"/>
                  </a:lnTo>
                  <a:lnTo>
                    <a:pt x="268" y="266"/>
                  </a:lnTo>
                  <a:lnTo>
                    <a:pt x="254" y="287"/>
                  </a:lnTo>
                  <a:lnTo>
                    <a:pt x="237" y="311"/>
                  </a:lnTo>
                  <a:lnTo>
                    <a:pt x="218" y="337"/>
                  </a:lnTo>
                  <a:lnTo>
                    <a:pt x="201" y="362"/>
                  </a:lnTo>
                  <a:lnTo>
                    <a:pt x="187" y="382"/>
                  </a:lnTo>
                  <a:lnTo>
                    <a:pt x="177" y="396"/>
                  </a:lnTo>
                  <a:lnTo>
                    <a:pt x="174" y="403"/>
                  </a:lnTo>
                  <a:lnTo>
                    <a:pt x="170" y="399"/>
                  </a:lnTo>
                  <a:lnTo>
                    <a:pt x="160" y="390"/>
                  </a:lnTo>
                  <a:lnTo>
                    <a:pt x="147" y="378"/>
                  </a:lnTo>
                  <a:lnTo>
                    <a:pt x="130" y="365"/>
                  </a:lnTo>
                  <a:lnTo>
                    <a:pt x="112" y="353"/>
                  </a:lnTo>
                  <a:lnTo>
                    <a:pt x="93" y="344"/>
                  </a:lnTo>
                  <a:lnTo>
                    <a:pt x="75" y="340"/>
                  </a:lnTo>
                  <a:lnTo>
                    <a:pt x="58" y="345"/>
                  </a:lnTo>
                  <a:lnTo>
                    <a:pt x="43" y="356"/>
                  </a:lnTo>
                  <a:lnTo>
                    <a:pt x="31" y="369"/>
                  </a:lnTo>
                  <a:lnTo>
                    <a:pt x="21" y="383"/>
                  </a:lnTo>
                  <a:lnTo>
                    <a:pt x="13" y="398"/>
                  </a:lnTo>
                  <a:lnTo>
                    <a:pt x="7" y="411"/>
                  </a:lnTo>
                  <a:lnTo>
                    <a:pt x="3" y="423"/>
                  </a:lnTo>
                  <a:lnTo>
                    <a:pt x="1" y="431"/>
                  </a:lnTo>
                  <a:lnTo>
                    <a:pt x="0" y="433"/>
                  </a:lnTo>
                  <a:lnTo>
                    <a:pt x="88" y="470"/>
                  </a:lnTo>
                </a:path>
              </a:pathLst>
            </a:custGeom>
            <a:solidFill>
              <a:srgbClr val="FF3300"/>
            </a:solidFill>
            <a:ln w="9525" cap="rnd">
              <a:noFill/>
              <a:round/>
              <a:headEnd/>
              <a:tailEnd/>
            </a:ln>
          </p:spPr>
          <p:txBody>
            <a:bodyPr/>
            <a:lstStyle/>
            <a:p>
              <a:endParaRPr lang="zh-CN" altLang="en-US"/>
            </a:p>
          </p:txBody>
        </p:sp>
      </p:grpSp>
      <p:sp>
        <p:nvSpPr>
          <p:cNvPr id="11" name="矩形 10"/>
          <p:cNvSpPr/>
          <p:nvPr/>
        </p:nvSpPr>
        <p:spPr>
          <a:xfrm>
            <a:off x="575556" y="1632982"/>
            <a:ext cx="7992888" cy="4892362"/>
          </a:xfrm>
          <a:prstGeom prst="rect">
            <a:avLst/>
          </a:prstGeom>
          <a:gradFill flip="none" rotWithShape="1">
            <a:gsLst>
              <a:gs pos="0">
                <a:srgbClr val="8D3613"/>
              </a:gs>
              <a:gs pos="100000">
                <a:srgbClr val="A5370B"/>
              </a:gs>
            </a:gsLst>
            <a:lin ang="16200000" scaled="1"/>
            <a:tileRect/>
          </a:gradFill>
          <a:ln w="25400" cap="flat" cmpd="sng" algn="ctr">
            <a:solidFill>
              <a:srgbClr val="B43C0C"/>
            </a:solidFill>
            <a:prstDash val="solid"/>
          </a:ln>
          <a:effectLst>
            <a:outerShdw blurRad="63500" sx="104000" sy="104000" algn="ctr" rotWithShape="0">
              <a:prstClr val="black">
                <a:alpha val="17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13" name="圆角矩形 12"/>
          <p:cNvSpPr/>
          <p:nvPr/>
        </p:nvSpPr>
        <p:spPr>
          <a:xfrm>
            <a:off x="841296" y="1846719"/>
            <a:ext cx="7577599" cy="4534609"/>
          </a:xfrm>
          <a:prstGeom prst="roundRect">
            <a:avLst>
              <a:gd name="adj" fmla="val 4910"/>
            </a:avLst>
          </a:prstGeom>
          <a:solidFill>
            <a:sysClr val="window" lastClr="FFFFFF"/>
          </a:solidFill>
          <a:ln w="25400" cap="flat" cmpd="sng" algn="ctr">
            <a:noFill/>
            <a:prstDash val="solid"/>
          </a:ln>
          <a:effectLst>
            <a:outerShdw blurRad="50800" dist="381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nvGrpSpPr>
          <p:cNvPr id="22" name="组合 21"/>
          <p:cNvGrpSpPr/>
          <p:nvPr/>
        </p:nvGrpSpPr>
        <p:grpSpPr>
          <a:xfrm>
            <a:off x="755576" y="1846719"/>
            <a:ext cx="171441" cy="4349642"/>
            <a:chOff x="2994962" y="701248"/>
            <a:chExt cx="324036" cy="4692862"/>
          </a:xfrm>
        </p:grpSpPr>
        <p:grpSp>
          <p:nvGrpSpPr>
            <p:cNvPr id="23" name="组合 22"/>
            <p:cNvGrpSpPr/>
            <p:nvPr/>
          </p:nvGrpSpPr>
          <p:grpSpPr>
            <a:xfrm>
              <a:off x="2994962" y="701248"/>
              <a:ext cx="324036" cy="263280"/>
              <a:chOff x="2994962" y="557232"/>
              <a:chExt cx="324036" cy="263280"/>
            </a:xfrm>
          </p:grpSpPr>
          <p:sp>
            <p:nvSpPr>
              <p:cNvPr id="63" name="空心弧 62"/>
              <p:cNvSpPr/>
              <p:nvPr/>
            </p:nvSpPr>
            <p:spPr>
              <a:xfrm>
                <a:off x="2994962" y="55723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4" name="空心弧 63"/>
              <p:cNvSpPr/>
              <p:nvPr/>
            </p:nvSpPr>
            <p:spPr>
              <a:xfrm>
                <a:off x="2994962" y="64499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grpSp>
        <p:grpSp>
          <p:nvGrpSpPr>
            <p:cNvPr id="24" name="组合 23"/>
            <p:cNvGrpSpPr/>
            <p:nvPr/>
          </p:nvGrpSpPr>
          <p:grpSpPr>
            <a:xfrm>
              <a:off x="2994962" y="1041704"/>
              <a:ext cx="324036" cy="263280"/>
              <a:chOff x="2994962" y="557232"/>
              <a:chExt cx="324036" cy="263280"/>
            </a:xfrm>
          </p:grpSpPr>
          <p:sp>
            <p:nvSpPr>
              <p:cNvPr id="61" name="空心弧 60"/>
              <p:cNvSpPr/>
              <p:nvPr/>
            </p:nvSpPr>
            <p:spPr>
              <a:xfrm>
                <a:off x="2994962" y="55723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2" name="空心弧 61"/>
              <p:cNvSpPr/>
              <p:nvPr/>
            </p:nvSpPr>
            <p:spPr>
              <a:xfrm>
                <a:off x="2994962" y="64499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grpSp>
        <p:grpSp>
          <p:nvGrpSpPr>
            <p:cNvPr id="25" name="组合 24"/>
            <p:cNvGrpSpPr/>
            <p:nvPr/>
          </p:nvGrpSpPr>
          <p:grpSpPr>
            <a:xfrm>
              <a:off x="2994962" y="1382769"/>
              <a:ext cx="324036" cy="263280"/>
              <a:chOff x="2994962" y="557232"/>
              <a:chExt cx="324036" cy="263280"/>
            </a:xfrm>
          </p:grpSpPr>
          <p:sp>
            <p:nvSpPr>
              <p:cNvPr id="59" name="空心弧 58"/>
              <p:cNvSpPr/>
              <p:nvPr/>
            </p:nvSpPr>
            <p:spPr>
              <a:xfrm>
                <a:off x="2994962" y="55723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0" name="空心弧 59"/>
              <p:cNvSpPr/>
              <p:nvPr/>
            </p:nvSpPr>
            <p:spPr>
              <a:xfrm>
                <a:off x="2994962" y="64499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grpSp>
        <p:grpSp>
          <p:nvGrpSpPr>
            <p:cNvPr id="26" name="组合 25"/>
            <p:cNvGrpSpPr/>
            <p:nvPr/>
          </p:nvGrpSpPr>
          <p:grpSpPr>
            <a:xfrm>
              <a:off x="2994962" y="1723225"/>
              <a:ext cx="324036" cy="263280"/>
              <a:chOff x="2994962" y="557232"/>
              <a:chExt cx="324036" cy="263280"/>
            </a:xfrm>
          </p:grpSpPr>
          <p:sp>
            <p:nvSpPr>
              <p:cNvPr id="57" name="空心弧 56"/>
              <p:cNvSpPr/>
              <p:nvPr/>
            </p:nvSpPr>
            <p:spPr>
              <a:xfrm>
                <a:off x="2994962" y="55723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8" name="空心弧 57"/>
              <p:cNvSpPr/>
              <p:nvPr/>
            </p:nvSpPr>
            <p:spPr>
              <a:xfrm>
                <a:off x="2994962" y="64499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grpSp>
        <p:grpSp>
          <p:nvGrpSpPr>
            <p:cNvPr id="27" name="组合 26"/>
            <p:cNvGrpSpPr/>
            <p:nvPr/>
          </p:nvGrpSpPr>
          <p:grpSpPr>
            <a:xfrm>
              <a:off x="2994962" y="2064290"/>
              <a:ext cx="324036" cy="263280"/>
              <a:chOff x="2994962" y="557232"/>
              <a:chExt cx="324036" cy="263280"/>
            </a:xfrm>
          </p:grpSpPr>
          <p:sp>
            <p:nvSpPr>
              <p:cNvPr id="55" name="空心弧 54"/>
              <p:cNvSpPr/>
              <p:nvPr/>
            </p:nvSpPr>
            <p:spPr>
              <a:xfrm>
                <a:off x="2994962" y="55723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6" name="空心弧 55"/>
              <p:cNvSpPr/>
              <p:nvPr/>
            </p:nvSpPr>
            <p:spPr>
              <a:xfrm>
                <a:off x="2994962" y="64499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grpSp>
        <p:grpSp>
          <p:nvGrpSpPr>
            <p:cNvPr id="28" name="组合 27"/>
            <p:cNvGrpSpPr/>
            <p:nvPr/>
          </p:nvGrpSpPr>
          <p:grpSpPr>
            <a:xfrm>
              <a:off x="2994962" y="2404746"/>
              <a:ext cx="324036" cy="263280"/>
              <a:chOff x="2994962" y="557232"/>
              <a:chExt cx="324036" cy="263280"/>
            </a:xfrm>
          </p:grpSpPr>
          <p:sp>
            <p:nvSpPr>
              <p:cNvPr id="53" name="空心弧 52"/>
              <p:cNvSpPr/>
              <p:nvPr/>
            </p:nvSpPr>
            <p:spPr>
              <a:xfrm>
                <a:off x="2994962" y="55723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4" name="空心弧 53"/>
              <p:cNvSpPr/>
              <p:nvPr/>
            </p:nvSpPr>
            <p:spPr>
              <a:xfrm>
                <a:off x="2994962" y="64499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grpSp>
        <p:grpSp>
          <p:nvGrpSpPr>
            <p:cNvPr id="29" name="组合 28"/>
            <p:cNvGrpSpPr/>
            <p:nvPr/>
          </p:nvGrpSpPr>
          <p:grpSpPr>
            <a:xfrm>
              <a:off x="2994962" y="2745811"/>
              <a:ext cx="324036" cy="263280"/>
              <a:chOff x="2994962" y="557232"/>
              <a:chExt cx="324036" cy="263280"/>
            </a:xfrm>
          </p:grpSpPr>
          <p:sp>
            <p:nvSpPr>
              <p:cNvPr id="51" name="空心弧 50"/>
              <p:cNvSpPr/>
              <p:nvPr/>
            </p:nvSpPr>
            <p:spPr>
              <a:xfrm>
                <a:off x="2994962" y="55723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2" name="空心弧 51"/>
              <p:cNvSpPr/>
              <p:nvPr/>
            </p:nvSpPr>
            <p:spPr>
              <a:xfrm>
                <a:off x="2994962" y="64499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grpSp>
        <p:grpSp>
          <p:nvGrpSpPr>
            <p:cNvPr id="30" name="组合 29"/>
            <p:cNvGrpSpPr/>
            <p:nvPr/>
          </p:nvGrpSpPr>
          <p:grpSpPr>
            <a:xfrm>
              <a:off x="2994962" y="3086267"/>
              <a:ext cx="324036" cy="263280"/>
              <a:chOff x="2994962" y="557232"/>
              <a:chExt cx="324036" cy="263280"/>
            </a:xfrm>
          </p:grpSpPr>
          <p:sp>
            <p:nvSpPr>
              <p:cNvPr id="49" name="空心弧 48"/>
              <p:cNvSpPr/>
              <p:nvPr/>
            </p:nvSpPr>
            <p:spPr>
              <a:xfrm>
                <a:off x="2994962" y="55723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0" name="空心弧 49"/>
              <p:cNvSpPr/>
              <p:nvPr/>
            </p:nvSpPr>
            <p:spPr>
              <a:xfrm>
                <a:off x="2994962" y="64499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grpSp>
        <p:grpSp>
          <p:nvGrpSpPr>
            <p:cNvPr id="31" name="组合 30"/>
            <p:cNvGrpSpPr/>
            <p:nvPr/>
          </p:nvGrpSpPr>
          <p:grpSpPr>
            <a:xfrm>
              <a:off x="2994962" y="3427332"/>
              <a:ext cx="324036" cy="263280"/>
              <a:chOff x="2994962" y="557232"/>
              <a:chExt cx="324036" cy="263280"/>
            </a:xfrm>
          </p:grpSpPr>
          <p:sp>
            <p:nvSpPr>
              <p:cNvPr id="47" name="空心弧 46"/>
              <p:cNvSpPr/>
              <p:nvPr/>
            </p:nvSpPr>
            <p:spPr>
              <a:xfrm>
                <a:off x="2994962" y="55723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8" name="空心弧 47"/>
              <p:cNvSpPr/>
              <p:nvPr/>
            </p:nvSpPr>
            <p:spPr>
              <a:xfrm>
                <a:off x="2994962" y="64499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grpSp>
        <p:grpSp>
          <p:nvGrpSpPr>
            <p:cNvPr id="32" name="组合 31"/>
            <p:cNvGrpSpPr/>
            <p:nvPr/>
          </p:nvGrpSpPr>
          <p:grpSpPr>
            <a:xfrm>
              <a:off x="2994962" y="3767788"/>
              <a:ext cx="324036" cy="263280"/>
              <a:chOff x="2994962" y="557232"/>
              <a:chExt cx="324036" cy="263280"/>
            </a:xfrm>
          </p:grpSpPr>
          <p:sp>
            <p:nvSpPr>
              <p:cNvPr id="45" name="空心弧 44"/>
              <p:cNvSpPr/>
              <p:nvPr/>
            </p:nvSpPr>
            <p:spPr>
              <a:xfrm>
                <a:off x="2994962" y="55723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6" name="空心弧 45"/>
              <p:cNvSpPr/>
              <p:nvPr/>
            </p:nvSpPr>
            <p:spPr>
              <a:xfrm>
                <a:off x="2994962" y="64499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grpSp>
        <p:grpSp>
          <p:nvGrpSpPr>
            <p:cNvPr id="33" name="组合 32"/>
            <p:cNvGrpSpPr/>
            <p:nvPr/>
          </p:nvGrpSpPr>
          <p:grpSpPr>
            <a:xfrm>
              <a:off x="2994962" y="4108853"/>
              <a:ext cx="324036" cy="263280"/>
              <a:chOff x="2994962" y="557232"/>
              <a:chExt cx="324036" cy="263280"/>
            </a:xfrm>
          </p:grpSpPr>
          <p:sp>
            <p:nvSpPr>
              <p:cNvPr id="43" name="空心弧 42"/>
              <p:cNvSpPr/>
              <p:nvPr/>
            </p:nvSpPr>
            <p:spPr>
              <a:xfrm>
                <a:off x="2994962" y="55723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4" name="空心弧 43"/>
              <p:cNvSpPr/>
              <p:nvPr/>
            </p:nvSpPr>
            <p:spPr>
              <a:xfrm>
                <a:off x="2994962" y="64499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grpSp>
        <p:grpSp>
          <p:nvGrpSpPr>
            <p:cNvPr id="34" name="组合 33"/>
            <p:cNvGrpSpPr/>
            <p:nvPr/>
          </p:nvGrpSpPr>
          <p:grpSpPr>
            <a:xfrm>
              <a:off x="2994962" y="4449309"/>
              <a:ext cx="324036" cy="263280"/>
              <a:chOff x="2994962" y="557232"/>
              <a:chExt cx="324036" cy="263280"/>
            </a:xfrm>
          </p:grpSpPr>
          <p:sp>
            <p:nvSpPr>
              <p:cNvPr id="41" name="空心弧 40"/>
              <p:cNvSpPr/>
              <p:nvPr/>
            </p:nvSpPr>
            <p:spPr>
              <a:xfrm>
                <a:off x="2994962" y="55723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2" name="空心弧 41"/>
              <p:cNvSpPr/>
              <p:nvPr/>
            </p:nvSpPr>
            <p:spPr>
              <a:xfrm>
                <a:off x="2994962" y="64499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grpSp>
        <p:grpSp>
          <p:nvGrpSpPr>
            <p:cNvPr id="35" name="组合 34"/>
            <p:cNvGrpSpPr/>
            <p:nvPr/>
          </p:nvGrpSpPr>
          <p:grpSpPr>
            <a:xfrm>
              <a:off x="2994962" y="4790374"/>
              <a:ext cx="324036" cy="263280"/>
              <a:chOff x="2994962" y="557232"/>
              <a:chExt cx="324036" cy="263280"/>
            </a:xfrm>
          </p:grpSpPr>
          <p:sp>
            <p:nvSpPr>
              <p:cNvPr id="39" name="空心弧 38"/>
              <p:cNvSpPr/>
              <p:nvPr/>
            </p:nvSpPr>
            <p:spPr>
              <a:xfrm>
                <a:off x="2994962" y="55723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0" name="空心弧 39"/>
              <p:cNvSpPr/>
              <p:nvPr/>
            </p:nvSpPr>
            <p:spPr>
              <a:xfrm>
                <a:off x="2994962" y="64499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grpSp>
        <p:grpSp>
          <p:nvGrpSpPr>
            <p:cNvPr id="36" name="组合 35"/>
            <p:cNvGrpSpPr/>
            <p:nvPr/>
          </p:nvGrpSpPr>
          <p:grpSpPr>
            <a:xfrm>
              <a:off x="2994962" y="5130830"/>
              <a:ext cx="324036" cy="263280"/>
              <a:chOff x="2994962" y="557232"/>
              <a:chExt cx="324036" cy="263280"/>
            </a:xfrm>
          </p:grpSpPr>
          <p:sp>
            <p:nvSpPr>
              <p:cNvPr id="37" name="空心弧 36"/>
              <p:cNvSpPr/>
              <p:nvPr/>
            </p:nvSpPr>
            <p:spPr>
              <a:xfrm>
                <a:off x="2994962" y="55723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8" name="空心弧 37"/>
              <p:cNvSpPr/>
              <p:nvPr/>
            </p:nvSpPr>
            <p:spPr>
              <a:xfrm>
                <a:off x="2994962" y="644992"/>
                <a:ext cx="324036" cy="175520"/>
              </a:xfrm>
              <a:prstGeom prst="blockArc">
                <a:avLst/>
              </a:prstGeom>
              <a:gradFill flip="none" rotWithShape="1">
                <a:gsLst>
                  <a:gs pos="0">
                    <a:sysClr val="windowText" lastClr="000000">
                      <a:lumMod val="50000"/>
                      <a:lumOff val="50000"/>
                      <a:shade val="30000"/>
                      <a:satMod val="115000"/>
                    </a:sysClr>
                  </a:gs>
                  <a:gs pos="50000">
                    <a:sysClr val="windowText" lastClr="000000">
                      <a:lumMod val="50000"/>
                      <a:lumOff val="50000"/>
                      <a:shade val="67500"/>
                      <a:satMod val="115000"/>
                    </a:sysClr>
                  </a:gs>
                  <a:gs pos="100000">
                    <a:sysClr val="windowText" lastClr="000000">
                      <a:lumMod val="50000"/>
                      <a:lumOff val="50000"/>
                      <a:shade val="100000"/>
                      <a:satMod val="115000"/>
                    </a:sysClr>
                  </a:gs>
                </a:gsLst>
                <a:path path="circle">
                  <a:fillToRect l="50000" t="50000" r="50000" b="50000"/>
                </a:path>
                <a:tileRect/>
              </a:gradFill>
              <a:ln w="25400" cap="flat" cmpd="sng" algn="ctr">
                <a:noFill/>
                <a:prstDash val="solid"/>
              </a:ln>
              <a:effectLst/>
              <a:scene3d>
                <a:camera prst="orthographicFront">
                  <a:rot lat="0" lon="0" rev="0"/>
                </a:camera>
                <a:lightRig rig="balanced" dir="t">
                  <a:rot lat="0" lon="0" rev="8700000"/>
                </a:lightRig>
              </a:scene3d>
              <a:sp3d>
                <a:bevelT w="190500" h="3810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latin typeface="Calibri"/>
                  <a:ea typeface="+mn-ea"/>
                  <a:cs typeface="+mn-cs"/>
                </a:endParaRPr>
              </a:p>
            </p:txBody>
          </p:sp>
        </p:grpSp>
      </p:grpSp>
      <p:sp>
        <p:nvSpPr>
          <p:cNvPr id="76" name="TextBox 75"/>
          <p:cNvSpPr txBox="1"/>
          <p:nvPr/>
        </p:nvSpPr>
        <p:spPr>
          <a:xfrm>
            <a:off x="1056631" y="1938312"/>
            <a:ext cx="7259785" cy="4154984"/>
          </a:xfrm>
          <a:prstGeom prst="rect">
            <a:avLst/>
          </a:prstGeom>
          <a:noFill/>
        </p:spPr>
        <p:txBody>
          <a:bodyPr wrap="square" rtlCol="0">
            <a:spAutoFit/>
          </a:bodyPr>
          <a:lstStyle/>
          <a:p>
            <a:pPr marL="285750" indent="-285750" algn="just">
              <a:lnSpc>
                <a:spcPct val="110000"/>
              </a:lnSpc>
              <a:buFont typeface="Wingdings" panose="05000000000000000000" pitchFamily="2" charset="2"/>
              <a:buChar char="Ø"/>
            </a:pPr>
            <a:r>
              <a:rPr lang="zh-CN" altLang="en-US" sz="2400" dirty="0">
                <a:solidFill>
                  <a:srgbClr val="000000"/>
                </a:solidFill>
                <a:latin typeface="华文新魏" panose="02010800040101010101" pitchFamily="2" charset="-122"/>
                <a:ea typeface="华文新魏" panose="02010800040101010101" pitchFamily="2" charset="-122"/>
              </a:rPr>
              <a:t>软件工程学科源起于经过近</a:t>
            </a:r>
            <a:r>
              <a:rPr lang="en-US" altLang="zh-CN" sz="2400" dirty="0">
                <a:solidFill>
                  <a:srgbClr val="000000"/>
                </a:solidFill>
                <a:latin typeface="华文新魏" panose="02010800040101010101" pitchFamily="2" charset="-122"/>
                <a:ea typeface="华文新魏" panose="02010800040101010101" pitchFamily="2" charset="-122"/>
              </a:rPr>
              <a:t>40</a:t>
            </a:r>
            <a:r>
              <a:rPr lang="zh-CN" altLang="en-US" sz="2400" dirty="0">
                <a:solidFill>
                  <a:srgbClr val="000000"/>
                </a:solidFill>
                <a:latin typeface="华文新魏" panose="02010800040101010101" pitchFamily="2" charset="-122"/>
                <a:ea typeface="华文新魏" panose="02010800040101010101" pitchFamily="2" charset="-122"/>
              </a:rPr>
              <a:t>年建设与发展的计算机科学与技术学科</a:t>
            </a:r>
          </a:p>
          <a:p>
            <a:pPr marL="285750" indent="-285750" algn="just">
              <a:lnSpc>
                <a:spcPct val="110000"/>
              </a:lnSpc>
              <a:buFont typeface="Wingdings" panose="05000000000000000000" pitchFamily="2" charset="2"/>
              <a:buChar char="Ø"/>
            </a:pPr>
            <a:r>
              <a:rPr lang="en-US" altLang="zh-CN" sz="2400" dirty="0">
                <a:solidFill>
                  <a:srgbClr val="000000"/>
                </a:solidFill>
                <a:latin typeface="华文新魏" panose="02010800040101010101" pitchFamily="2" charset="-122"/>
                <a:ea typeface="华文新魏" panose="02010800040101010101" pitchFamily="2" charset="-122"/>
              </a:rPr>
              <a:t>2011</a:t>
            </a:r>
            <a:r>
              <a:rPr lang="zh-CN" altLang="en-US" sz="2400" dirty="0">
                <a:solidFill>
                  <a:srgbClr val="000000"/>
                </a:solidFill>
                <a:latin typeface="华文新魏" panose="02010800040101010101" pitchFamily="2" charset="-122"/>
                <a:ea typeface="华文新魏" panose="02010800040101010101" pitchFamily="2" charset="-122"/>
              </a:rPr>
              <a:t>年获得首批软件工程一级学科博士</a:t>
            </a:r>
            <a:r>
              <a:rPr lang="en-US" altLang="zh-CN" sz="2400" dirty="0">
                <a:solidFill>
                  <a:srgbClr val="000000"/>
                </a:solidFill>
                <a:latin typeface="华文新魏" panose="02010800040101010101" pitchFamily="2" charset="-122"/>
                <a:ea typeface="华文新魏" panose="02010800040101010101" pitchFamily="2" charset="-122"/>
              </a:rPr>
              <a:t>/</a:t>
            </a:r>
            <a:r>
              <a:rPr lang="zh-CN" altLang="en-US" sz="2400" dirty="0">
                <a:solidFill>
                  <a:srgbClr val="000000"/>
                </a:solidFill>
                <a:latin typeface="华文新魏" panose="02010800040101010101" pitchFamily="2" charset="-122"/>
                <a:ea typeface="华文新魏" panose="02010800040101010101" pitchFamily="2" charset="-122"/>
              </a:rPr>
              <a:t>硕士学位授予权。同年开始招收软件工程博士和硕士研究生</a:t>
            </a:r>
          </a:p>
          <a:p>
            <a:pPr marL="285750" indent="-285750" algn="just">
              <a:lnSpc>
                <a:spcPct val="110000"/>
              </a:lnSpc>
              <a:buFont typeface="Wingdings" panose="05000000000000000000" pitchFamily="2" charset="2"/>
              <a:buChar char="Ø"/>
            </a:pPr>
            <a:r>
              <a:rPr lang="zh-CN" altLang="en-US" sz="2400" dirty="0">
                <a:solidFill>
                  <a:srgbClr val="000000"/>
                </a:solidFill>
                <a:latin typeface="华文新魏" panose="02010800040101010101" pitchFamily="2" charset="-122"/>
                <a:ea typeface="华文新魏" panose="02010800040101010101" pitchFamily="2" charset="-122"/>
              </a:rPr>
              <a:t>设置软件工程一级学科博士点、一级学科硕士点、软件工程工程硕士点和信息安全本科专业</a:t>
            </a:r>
          </a:p>
          <a:p>
            <a:pPr marL="285750" indent="-285750" algn="just">
              <a:lnSpc>
                <a:spcPct val="110000"/>
              </a:lnSpc>
              <a:buFont typeface="Wingdings" panose="05000000000000000000" pitchFamily="2" charset="2"/>
              <a:buChar char="Ø"/>
            </a:pPr>
            <a:r>
              <a:rPr lang="zh-CN" altLang="en-US" sz="2400" dirty="0">
                <a:solidFill>
                  <a:srgbClr val="000000"/>
                </a:solidFill>
                <a:latin typeface="华文新魏" panose="02010800040101010101" pitchFamily="2" charset="-122"/>
                <a:ea typeface="华文新魏" panose="02010800040101010101" pitchFamily="2" charset="-122"/>
              </a:rPr>
              <a:t>拥有软件工程一级学科博士后流动站（</a:t>
            </a:r>
            <a:r>
              <a:rPr lang="en-US" altLang="zh-CN" sz="2400" dirty="0">
                <a:solidFill>
                  <a:srgbClr val="000000"/>
                </a:solidFill>
                <a:latin typeface="华文新魏" panose="02010800040101010101" pitchFamily="2" charset="-122"/>
                <a:ea typeface="华文新魏" panose="02010800040101010101" pitchFamily="2" charset="-122"/>
              </a:rPr>
              <a:t>2012</a:t>
            </a:r>
            <a:r>
              <a:rPr lang="zh-CN" altLang="en-US" sz="2400" dirty="0">
                <a:solidFill>
                  <a:srgbClr val="000000"/>
                </a:solidFill>
                <a:latin typeface="华文新魏" panose="02010800040101010101" pitchFamily="2" charset="-122"/>
                <a:ea typeface="华文新魏" panose="02010800040101010101" pitchFamily="2" charset="-122"/>
              </a:rPr>
              <a:t>）</a:t>
            </a:r>
          </a:p>
          <a:p>
            <a:pPr marL="285750" indent="-285750" algn="just">
              <a:lnSpc>
                <a:spcPct val="110000"/>
              </a:lnSpc>
              <a:buFont typeface="Wingdings" panose="05000000000000000000" pitchFamily="2" charset="2"/>
              <a:buChar char="Ø"/>
            </a:pPr>
            <a:r>
              <a:rPr lang="zh-CN" altLang="en-US" sz="2400" dirty="0">
                <a:solidFill>
                  <a:srgbClr val="000000"/>
                </a:solidFill>
                <a:latin typeface="华文新魏" panose="02010800040101010101" pitchFamily="2" charset="-122"/>
                <a:ea typeface="华文新魏" panose="02010800040101010101" pitchFamily="2" charset="-122"/>
              </a:rPr>
              <a:t>拥有材料领域知识工程北京室重点实验室（</a:t>
            </a:r>
            <a:r>
              <a:rPr lang="en-US" altLang="zh-CN" sz="2400" dirty="0">
                <a:solidFill>
                  <a:srgbClr val="000000"/>
                </a:solidFill>
                <a:latin typeface="华文新魏" panose="02010800040101010101" pitchFamily="2" charset="-122"/>
                <a:ea typeface="华文新魏" panose="02010800040101010101" pitchFamily="2" charset="-122"/>
              </a:rPr>
              <a:t>2012</a:t>
            </a:r>
            <a:r>
              <a:rPr lang="zh-CN" altLang="en-US" sz="2400" dirty="0">
                <a:solidFill>
                  <a:srgbClr val="000000"/>
                </a:solidFill>
                <a:latin typeface="华文新魏" panose="02010800040101010101" pitchFamily="2" charset="-122"/>
                <a:ea typeface="华文新魏" panose="02010800040101010101" pitchFamily="2" charset="-122"/>
              </a:rPr>
              <a:t>）</a:t>
            </a:r>
          </a:p>
          <a:p>
            <a:pPr marL="285750" indent="-285750" algn="just">
              <a:lnSpc>
                <a:spcPct val="110000"/>
              </a:lnSpc>
              <a:buFont typeface="Wingdings" panose="05000000000000000000" pitchFamily="2" charset="2"/>
              <a:buChar char="Ø"/>
            </a:pPr>
            <a:r>
              <a:rPr lang="zh-CN" altLang="en-US" sz="2400" dirty="0">
                <a:solidFill>
                  <a:srgbClr val="000000"/>
                </a:solidFill>
                <a:latin typeface="华文新魏" panose="02010800040101010101" pitchFamily="2" charset="-122"/>
                <a:ea typeface="华文新魏" panose="02010800040101010101" pitchFamily="2" charset="-122"/>
              </a:rPr>
              <a:t>成立软件工程系承担软件工程学科的建设与规划（</a:t>
            </a:r>
            <a:r>
              <a:rPr lang="en-US" altLang="zh-CN" sz="2400" dirty="0">
                <a:solidFill>
                  <a:srgbClr val="000000"/>
                </a:solidFill>
                <a:latin typeface="华文新魏" panose="02010800040101010101" pitchFamily="2" charset="-122"/>
                <a:ea typeface="华文新魏" panose="02010800040101010101" pitchFamily="2" charset="-122"/>
              </a:rPr>
              <a:t>2012</a:t>
            </a:r>
            <a:r>
              <a:rPr lang="zh-CN" altLang="en-US" sz="2400" dirty="0">
                <a:solidFill>
                  <a:srgbClr val="000000"/>
                </a:solidFill>
                <a:latin typeface="华文新魏" panose="02010800040101010101" pitchFamily="2" charset="-122"/>
                <a:ea typeface="华文新魏" panose="02010800040101010101" pitchFamily="2" charset="-122"/>
              </a:rPr>
              <a:t>）</a:t>
            </a:r>
            <a:endParaRPr lang="zh-CN" altLang="en-US" sz="2400" dirty="0">
              <a:solidFill>
                <a:srgbClr val="000000"/>
              </a:solidFill>
              <a:latin typeface="华文新魏" panose="02010800040101010101" pitchFamily="2" charset="-122"/>
              <a:ea typeface="华文新魏" panose="02010800040101010101" pitchFamily="2" charset="-122"/>
            </a:endParaRPr>
          </a:p>
        </p:txBody>
      </p:sp>
    </p:spTree>
    <p:extLst>
      <p:ext uri="{BB962C8B-B14F-4D97-AF65-F5344CB8AC3E}">
        <p14:creationId xmlns:p14="http://schemas.microsoft.com/office/powerpoint/2010/main" val="1527263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slide(fromTop)">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6"/>
                                        </p:tgtEl>
                                        <p:attrNameLst>
                                          <p:attrName>style.visibility</p:attrName>
                                        </p:attrNameLst>
                                      </p:cBhvr>
                                      <p:to>
                                        <p:strVal val="visible"/>
                                      </p:to>
                                    </p:set>
                                    <p:animEffect transition="in" filter="fade">
                                      <p:cBhvr>
                                        <p:cTn id="17"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7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9144000" cy="896526"/>
          </a:xfrm>
          <a:prstGeom prst="rect">
            <a:avLst/>
          </a:prstGeom>
          <a:gradFill>
            <a:gsLst>
              <a:gs pos="0">
                <a:schemeClr val="accent1">
                  <a:tint val="66000"/>
                  <a:satMod val="160000"/>
                </a:schemeClr>
              </a:gs>
              <a:gs pos="30000">
                <a:schemeClr val="accent1">
                  <a:tint val="44500"/>
                  <a:satMod val="160000"/>
                  <a:alpha val="74000"/>
                </a:schemeClr>
              </a:gs>
              <a:gs pos="100000">
                <a:schemeClr val="accent1">
                  <a:tint val="23500"/>
                  <a:satMod val="16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TextBox 3"/>
          <p:cNvSpPr txBox="1"/>
          <p:nvPr/>
        </p:nvSpPr>
        <p:spPr>
          <a:xfrm>
            <a:off x="3525230" y="235635"/>
            <a:ext cx="2702954" cy="646331"/>
          </a:xfrm>
          <a:prstGeom prst="rect">
            <a:avLst/>
          </a:prstGeom>
          <a:noFill/>
        </p:spPr>
        <p:txBody>
          <a:bodyPr wrap="square" rtlCol="0">
            <a:spAutoFit/>
          </a:bodyPr>
          <a:lstStyle/>
          <a:p>
            <a:r>
              <a:rPr lang="zh-CN" altLang="en-US" sz="3600" dirty="0" smtClean="0">
                <a:latin typeface="华文行楷" panose="02010800040101010101" pitchFamily="2" charset="-122"/>
                <a:ea typeface="华文行楷" panose="02010800040101010101" pitchFamily="2" charset="-122"/>
              </a:rPr>
              <a:t>软件工程</a:t>
            </a:r>
            <a:endParaRPr lang="zh-CN" altLang="en-US" sz="3600" dirty="0">
              <a:latin typeface="华文行楷" panose="02010800040101010101" pitchFamily="2" charset="-122"/>
              <a:ea typeface="华文行楷" panose="02010800040101010101" pitchFamily="2" charset="-122"/>
            </a:endParaRPr>
          </a:p>
        </p:txBody>
      </p:sp>
      <p:grpSp>
        <p:nvGrpSpPr>
          <p:cNvPr id="6" name="Group 33"/>
          <p:cNvGrpSpPr>
            <a:grpSpLocks/>
          </p:cNvGrpSpPr>
          <p:nvPr/>
        </p:nvGrpSpPr>
        <p:grpSpPr bwMode="auto">
          <a:xfrm>
            <a:off x="683568" y="980728"/>
            <a:ext cx="3600450" cy="593725"/>
            <a:chOff x="612" y="799"/>
            <a:chExt cx="2268" cy="374"/>
          </a:xfrm>
        </p:grpSpPr>
        <p:sp>
          <p:nvSpPr>
            <p:cNvPr id="7" name="AutoShape 34"/>
            <p:cNvSpPr>
              <a:spLocks noChangeArrowheads="1"/>
            </p:cNvSpPr>
            <p:nvPr/>
          </p:nvSpPr>
          <p:spPr bwMode="auto">
            <a:xfrm>
              <a:off x="696" y="799"/>
              <a:ext cx="2184" cy="374"/>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eaLnBrk="0" fontAlgn="auto" hangingPunct="0">
                <a:spcBef>
                  <a:spcPct val="20000"/>
                </a:spcBef>
                <a:spcAft>
                  <a:spcPts val="0"/>
                </a:spcAft>
                <a:buFont typeface="Arial" charset="0"/>
                <a:buNone/>
                <a:defRPr/>
              </a:pPr>
              <a:r>
                <a:rPr lang="zh-CN" altLang="en-US" sz="2800" dirty="0" smtClean="0">
                  <a:effectLst>
                    <a:outerShdw blurRad="38100" dist="38100" dir="2700000" algn="tl">
                      <a:srgbClr val="C0C0C0"/>
                    </a:outerShdw>
                  </a:effectLst>
                  <a:latin typeface="Arial" charset="0"/>
                  <a:ea typeface="华文行楷" pitchFamily="2" charset="-122"/>
                </a:rPr>
                <a:t>学科特色</a:t>
              </a:r>
              <a:endParaRPr lang="zh-CN" altLang="en-US" sz="2800" dirty="0">
                <a:effectLst>
                  <a:outerShdw blurRad="38100" dist="38100" dir="2700000" algn="tl">
                    <a:srgbClr val="C0C0C0"/>
                  </a:outerShdw>
                </a:effectLst>
                <a:latin typeface="Arial" charset="0"/>
                <a:ea typeface="华文行楷" pitchFamily="2" charset="-122"/>
              </a:endParaRPr>
            </a:p>
          </p:txBody>
        </p:sp>
        <p:sp>
          <p:nvSpPr>
            <p:cNvPr id="8" name="AutoShape 35"/>
            <p:cNvSpPr>
              <a:spLocks noChangeArrowheads="1"/>
            </p:cNvSpPr>
            <p:nvPr/>
          </p:nvSpPr>
          <p:spPr bwMode="auto">
            <a:xfrm>
              <a:off x="612" y="870"/>
              <a:ext cx="235" cy="231"/>
            </a:xfrm>
            <a:prstGeom prst="roundRect">
              <a:avLst>
                <a:gd name="adj" fmla="val 0"/>
              </a:avLst>
            </a:prstGeom>
            <a:solidFill>
              <a:schemeClr val="bg1"/>
            </a:solidFill>
            <a:ln w="9525" algn="ctr">
              <a:noFill/>
              <a:round/>
              <a:headEnd/>
              <a:tailEnd/>
            </a:ln>
            <a:effectLst>
              <a:outerShdw dist="35921" dir="2700000" algn="ctr" rotWithShape="0">
                <a:schemeClr val="tx1">
                  <a:alpha val="50000"/>
                </a:schemeClr>
              </a:outerShdw>
            </a:effectLst>
          </p:spPr>
          <p:txBody>
            <a:bodyPr wrap="none" anchor="ctr"/>
            <a:lstStyle/>
            <a:p>
              <a:pPr algn="ctr" eaLnBrk="0" fontAlgn="auto" hangingPunct="0">
                <a:spcBef>
                  <a:spcPts val="0"/>
                </a:spcBef>
                <a:spcAft>
                  <a:spcPts val="0"/>
                </a:spcAft>
                <a:defRPr/>
              </a:pPr>
              <a:endParaRPr lang="zh-CN" altLang="zh-CN" sz="2800" b="1">
                <a:solidFill>
                  <a:srgbClr val="FF6600"/>
                </a:solidFill>
                <a:effectLst>
                  <a:outerShdw blurRad="38100" dist="38100" dir="2700000" algn="tl">
                    <a:srgbClr val="C0C0C0"/>
                  </a:outerShdw>
                </a:effectLst>
                <a:latin typeface="Calibri" pitchFamily="34" charset="0"/>
                <a:ea typeface="宋体" charset="-122"/>
                <a:sym typeface="Wingdings" pitchFamily="2" charset="2"/>
              </a:endParaRPr>
            </a:p>
          </p:txBody>
        </p:sp>
        <p:sp>
          <p:nvSpPr>
            <p:cNvPr id="9" name="Freeform 36"/>
            <p:cNvSpPr>
              <a:spLocks/>
            </p:cNvSpPr>
            <p:nvPr/>
          </p:nvSpPr>
          <p:spPr bwMode="auto">
            <a:xfrm>
              <a:off x="627" y="805"/>
              <a:ext cx="303" cy="266"/>
            </a:xfrm>
            <a:custGeom>
              <a:avLst/>
              <a:gdLst>
                <a:gd name="T0" fmla="*/ 0 w 610"/>
                <a:gd name="T1" fmla="*/ 0 h 609"/>
                <a:gd name="T2" fmla="*/ 0 w 610"/>
                <a:gd name="T3" fmla="*/ 0 h 609"/>
                <a:gd name="T4" fmla="*/ 0 w 610"/>
                <a:gd name="T5" fmla="*/ 0 h 609"/>
                <a:gd name="T6" fmla="*/ 0 w 610"/>
                <a:gd name="T7" fmla="*/ 0 h 609"/>
                <a:gd name="T8" fmla="*/ 0 w 610"/>
                <a:gd name="T9" fmla="*/ 0 h 609"/>
                <a:gd name="T10" fmla="*/ 0 w 610"/>
                <a:gd name="T11" fmla="*/ 0 h 609"/>
                <a:gd name="T12" fmla="*/ 0 w 610"/>
                <a:gd name="T13" fmla="*/ 0 h 609"/>
                <a:gd name="T14" fmla="*/ 0 w 610"/>
                <a:gd name="T15" fmla="*/ 0 h 609"/>
                <a:gd name="T16" fmla="*/ 0 w 610"/>
                <a:gd name="T17" fmla="*/ 0 h 609"/>
                <a:gd name="T18" fmla="*/ 0 w 610"/>
                <a:gd name="T19" fmla="*/ 0 h 609"/>
                <a:gd name="T20" fmla="*/ 0 w 610"/>
                <a:gd name="T21" fmla="*/ 0 h 609"/>
                <a:gd name="T22" fmla="*/ 0 w 610"/>
                <a:gd name="T23" fmla="*/ 0 h 609"/>
                <a:gd name="T24" fmla="*/ 0 w 610"/>
                <a:gd name="T25" fmla="*/ 0 h 609"/>
                <a:gd name="T26" fmla="*/ 0 w 610"/>
                <a:gd name="T27" fmla="*/ 0 h 609"/>
                <a:gd name="T28" fmla="*/ 0 w 610"/>
                <a:gd name="T29" fmla="*/ 0 h 609"/>
                <a:gd name="T30" fmla="*/ 0 w 610"/>
                <a:gd name="T31" fmla="*/ 0 h 609"/>
                <a:gd name="T32" fmla="*/ 0 w 610"/>
                <a:gd name="T33" fmla="*/ 0 h 609"/>
                <a:gd name="T34" fmla="*/ 0 w 610"/>
                <a:gd name="T35" fmla="*/ 0 h 609"/>
                <a:gd name="T36" fmla="*/ 0 w 610"/>
                <a:gd name="T37" fmla="*/ 0 h 609"/>
                <a:gd name="T38" fmla="*/ 0 w 610"/>
                <a:gd name="T39" fmla="*/ 0 h 609"/>
                <a:gd name="T40" fmla="*/ 0 w 610"/>
                <a:gd name="T41" fmla="*/ 0 h 609"/>
                <a:gd name="T42" fmla="*/ 0 w 610"/>
                <a:gd name="T43" fmla="*/ 0 h 609"/>
                <a:gd name="T44" fmla="*/ 0 w 610"/>
                <a:gd name="T45" fmla="*/ 0 h 609"/>
                <a:gd name="T46" fmla="*/ 0 w 610"/>
                <a:gd name="T47" fmla="*/ 0 h 609"/>
                <a:gd name="T48" fmla="*/ 0 w 610"/>
                <a:gd name="T49" fmla="*/ 0 h 609"/>
                <a:gd name="T50" fmla="*/ 0 w 610"/>
                <a:gd name="T51" fmla="*/ 0 h 609"/>
                <a:gd name="T52" fmla="*/ 0 w 610"/>
                <a:gd name="T53" fmla="*/ 0 h 609"/>
                <a:gd name="T54" fmla="*/ 0 w 610"/>
                <a:gd name="T55" fmla="*/ 0 h 609"/>
                <a:gd name="T56" fmla="*/ 0 w 610"/>
                <a:gd name="T57" fmla="*/ 0 h 609"/>
                <a:gd name="T58" fmla="*/ 0 w 610"/>
                <a:gd name="T59" fmla="*/ 0 h 609"/>
                <a:gd name="T60" fmla="*/ 0 w 610"/>
                <a:gd name="T61" fmla="*/ 0 h 609"/>
                <a:gd name="T62" fmla="*/ 0 w 610"/>
                <a:gd name="T63" fmla="*/ 0 h 609"/>
                <a:gd name="T64" fmla="*/ 0 w 610"/>
                <a:gd name="T65" fmla="*/ 0 h 609"/>
                <a:gd name="T66" fmla="*/ 0 w 610"/>
                <a:gd name="T67" fmla="*/ 0 h 609"/>
                <a:gd name="T68" fmla="*/ 0 w 610"/>
                <a:gd name="T69" fmla="*/ 0 h 609"/>
                <a:gd name="T70" fmla="*/ 0 w 610"/>
                <a:gd name="T71" fmla="*/ 0 h 609"/>
                <a:gd name="T72" fmla="*/ 0 w 610"/>
                <a:gd name="T73" fmla="*/ 0 h 60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10"/>
                <a:gd name="T112" fmla="*/ 0 h 609"/>
                <a:gd name="T113" fmla="*/ 610 w 610"/>
                <a:gd name="T114" fmla="*/ 609 h 60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10" h="609">
                  <a:moveTo>
                    <a:pt x="88" y="470"/>
                  </a:moveTo>
                  <a:lnTo>
                    <a:pt x="90" y="472"/>
                  </a:lnTo>
                  <a:lnTo>
                    <a:pt x="96" y="476"/>
                  </a:lnTo>
                  <a:lnTo>
                    <a:pt x="105" y="481"/>
                  </a:lnTo>
                  <a:lnTo>
                    <a:pt x="116" y="487"/>
                  </a:lnTo>
                  <a:lnTo>
                    <a:pt x="126" y="497"/>
                  </a:lnTo>
                  <a:lnTo>
                    <a:pt x="138" y="509"/>
                  </a:lnTo>
                  <a:lnTo>
                    <a:pt x="150" y="520"/>
                  </a:lnTo>
                  <a:lnTo>
                    <a:pt x="159" y="535"/>
                  </a:lnTo>
                  <a:lnTo>
                    <a:pt x="168" y="551"/>
                  </a:lnTo>
                  <a:lnTo>
                    <a:pt x="176" y="564"/>
                  </a:lnTo>
                  <a:lnTo>
                    <a:pt x="183" y="576"/>
                  </a:lnTo>
                  <a:lnTo>
                    <a:pt x="189" y="586"/>
                  </a:lnTo>
                  <a:lnTo>
                    <a:pt x="193" y="596"/>
                  </a:lnTo>
                  <a:lnTo>
                    <a:pt x="197" y="601"/>
                  </a:lnTo>
                  <a:lnTo>
                    <a:pt x="200" y="606"/>
                  </a:lnTo>
                  <a:lnTo>
                    <a:pt x="200" y="608"/>
                  </a:lnTo>
                  <a:lnTo>
                    <a:pt x="203" y="601"/>
                  </a:lnTo>
                  <a:lnTo>
                    <a:pt x="206" y="582"/>
                  </a:lnTo>
                  <a:lnTo>
                    <a:pt x="214" y="553"/>
                  </a:lnTo>
                  <a:lnTo>
                    <a:pt x="226" y="519"/>
                  </a:lnTo>
                  <a:lnTo>
                    <a:pt x="239" y="478"/>
                  </a:lnTo>
                  <a:lnTo>
                    <a:pt x="255" y="435"/>
                  </a:lnTo>
                  <a:lnTo>
                    <a:pt x="274" y="391"/>
                  </a:lnTo>
                  <a:lnTo>
                    <a:pt x="296" y="348"/>
                  </a:lnTo>
                  <a:lnTo>
                    <a:pt x="337" y="276"/>
                  </a:lnTo>
                  <a:lnTo>
                    <a:pt x="378" y="217"/>
                  </a:lnTo>
                  <a:lnTo>
                    <a:pt x="416" y="168"/>
                  </a:lnTo>
                  <a:lnTo>
                    <a:pt x="450" y="130"/>
                  </a:lnTo>
                  <a:lnTo>
                    <a:pt x="481" y="101"/>
                  </a:lnTo>
                  <a:lnTo>
                    <a:pt x="504" y="80"/>
                  </a:lnTo>
                  <a:lnTo>
                    <a:pt x="523" y="65"/>
                  </a:lnTo>
                  <a:lnTo>
                    <a:pt x="533" y="59"/>
                  </a:lnTo>
                  <a:lnTo>
                    <a:pt x="537" y="56"/>
                  </a:lnTo>
                  <a:lnTo>
                    <a:pt x="545" y="51"/>
                  </a:lnTo>
                  <a:lnTo>
                    <a:pt x="557" y="43"/>
                  </a:lnTo>
                  <a:lnTo>
                    <a:pt x="570" y="34"/>
                  </a:lnTo>
                  <a:lnTo>
                    <a:pt x="583" y="23"/>
                  </a:lnTo>
                  <a:lnTo>
                    <a:pt x="595" y="15"/>
                  </a:lnTo>
                  <a:lnTo>
                    <a:pt x="605" y="7"/>
                  </a:lnTo>
                  <a:lnTo>
                    <a:pt x="609" y="3"/>
                  </a:lnTo>
                  <a:lnTo>
                    <a:pt x="602" y="0"/>
                  </a:lnTo>
                  <a:lnTo>
                    <a:pt x="577" y="7"/>
                  </a:lnTo>
                  <a:lnTo>
                    <a:pt x="540" y="27"/>
                  </a:lnTo>
                  <a:lnTo>
                    <a:pt x="491" y="56"/>
                  </a:lnTo>
                  <a:lnTo>
                    <a:pt x="437" y="94"/>
                  </a:lnTo>
                  <a:lnTo>
                    <a:pt x="382" y="141"/>
                  </a:lnTo>
                  <a:lnTo>
                    <a:pt x="328" y="193"/>
                  </a:lnTo>
                  <a:lnTo>
                    <a:pt x="279" y="253"/>
                  </a:lnTo>
                  <a:lnTo>
                    <a:pt x="268" y="266"/>
                  </a:lnTo>
                  <a:lnTo>
                    <a:pt x="254" y="287"/>
                  </a:lnTo>
                  <a:lnTo>
                    <a:pt x="237" y="311"/>
                  </a:lnTo>
                  <a:lnTo>
                    <a:pt x="218" y="337"/>
                  </a:lnTo>
                  <a:lnTo>
                    <a:pt x="201" y="362"/>
                  </a:lnTo>
                  <a:lnTo>
                    <a:pt x="187" y="382"/>
                  </a:lnTo>
                  <a:lnTo>
                    <a:pt x="177" y="396"/>
                  </a:lnTo>
                  <a:lnTo>
                    <a:pt x="174" y="403"/>
                  </a:lnTo>
                  <a:lnTo>
                    <a:pt x="170" y="399"/>
                  </a:lnTo>
                  <a:lnTo>
                    <a:pt x="160" y="390"/>
                  </a:lnTo>
                  <a:lnTo>
                    <a:pt x="147" y="378"/>
                  </a:lnTo>
                  <a:lnTo>
                    <a:pt x="130" y="365"/>
                  </a:lnTo>
                  <a:lnTo>
                    <a:pt x="112" y="353"/>
                  </a:lnTo>
                  <a:lnTo>
                    <a:pt x="93" y="344"/>
                  </a:lnTo>
                  <a:lnTo>
                    <a:pt x="75" y="340"/>
                  </a:lnTo>
                  <a:lnTo>
                    <a:pt x="58" y="345"/>
                  </a:lnTo>
                  <a:lnTo>
                    <a:pt x="43" y="356"/>
                  </a:lnTo>
                  <a:lnTo>
                    <a:pt x="31" y="369"/>
                  </a:lnTo>
                  <a:lnTo>
                    <a:pt x="21" y="383"/>
                  </a:lnTo>
                  <a:lnTo>
                    <a:pt x="13" y="398"/>
                  </a:lnTo>
                  <a:lnTo>
                    <a:pt x="7" y="411"/>
                  </a:lnTo>
                  <a:lnTo>
                    <a:pt x="3" y="423"/>
                  </a:lnTo>
                  <a:lnTo>
                    <a:pt x="1" y="431"/>
                  </a:lnTo>
                  <a:lnTo>
                    <a:pt x="0" y="433"/>
                  </a:lnTo>
                  <a:lnTo>
                    <a:pt x="88" y="470"/>
                  </a:lnTo>
                </a:path>
              </a:pathLst>
            </a:custGeom>
            <a:solidFill>
              <a:srgbClr val="FF3300"/>
            </a:solidFill>
            <a:ln w="9525" cap="rnd">
              <a:noFill/>
              <a:round/>
              <a:headEnd/>
              <a:tailEnd/>
            </a:ln>
          </p:spPr>
          <p:txBody>
            <a:bodyPr/>
            <a:lstStyle/>
            <a:p>
              <a:endParaRPr lang="zh-CN" altLang="en-US"/>
            </a:p>
          </p:txBody>
        </p:sp>
      </p:grpSp>
      <p:sp>
        <p:nvSpPr>
          <p:cNvPr id="14" name="椭圆 13"/>
          <p:cNvSpPr/>
          <p:nvPr/>
        </p:nvSpPr>
        <p:spPr>
          <a:xfrm>
            <a:off x="829316" y="1786662"/>
            <a:ext cx="726359" cy="778242"/>
          </a:xfrm>
          <a:prstGeom prst="ellipse">
            <a:avLst/>
          </a:prstGeom>
          <a:solidFill>
            <a:srgbClr val="FFC000"/>
          </a:solidFill>
          <a:ln w="25400" cap="flat" cmpd="sng" algn="ctr">
            <a:noFill/>
            <a:prstDash val="solid"/>
          </a:ln>
          <a:effectLst>
            <a:outerShdw dist="38100" algn="l" rotWithShape="0">
              <a:prstClr val="black">
                <a:alpha val="49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cxnSp>
        <p:nvCxnSpPr>
          <p:cNvPr id="15" name="直接连接符 14"/>
          <p:cNvCxnSpPr/>
          <p:nvPr/>
        </p:nvCxnSpPr>
        <p:spPr>
          <a:xfrm flipV="1">
            <a:off x="1263937" y="2494326"/>
            <a:ext cx="929825" cy="1"/>
          </a:xfrm>
          <a:prstGeom prst="line">
            <a:avLst/>
          </a:prstGeom>
          <a:noFill/>
          <a:ln w="28575" cap="flat" cmpd="sng" algn="ctr">
            <a:solidFill>
              <a:srgbClr val="FFC000"/>
            </a:solidFill>
            <a:prstDash val="solid"/>
          </a:ln>
          <a:effectLst/>
        </p:spPr>
      </p:cxnSp>
      <p:sp>
        <p:nvSpPr>
          <p:cNvPr id="16" name="圆角矩形 15"/>
          <p:cNvSpPr/>
          <p:nvPr/>
        </p:nvSpPr>
        <p:spPr>
          <a:xfrm>
            <a:off x="2051720" y="1636692"/>
            <a:ext cx="6480720" cy="1576284"/>
          </a:xfrm>
          <a:prstGeom prst="roundRect">
            <a:avLst>
              <a:gd name="adj" fmla="val 10006"/>
            </a:avLst>
          </a:prstGeom>
          <a:solidFill>
            <a:srgbClr val="FFC000"/>
          </a:solidFill>
          <a:ln w="25400" cap="flat" cmpd="sng" algn="ctr">
            <a:noFill/>
            <a:prstDash val="solid"/>
          </a:ln>
          <a:effectLst>
            <a:outerShdw dist="38100" algn="l" rotWithShape="0">
              <a:prstClr val="black">
                <a:alpha val="49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17" name="圆角矩形 21"/>
          <p:cNvSpPr/>
          <p:nvPr/>
        </p:nvSpPr>
        <p:spPr>
          <a:xfrm>
            <a:off x="2051720" y="1643415"/>
            <a:ext cx="6480720" cy="587758"/>
          </a:xfrm>
          <a:custGeom>
            <a:avLst/>
            <a:gdLst/>
            <a:ahLst/>
            <a:cxnLst/>
            <a:rect l="l" t="t" r="r" b="b"/>
            <a:pathLst>
              <a:path w="3024336" h="587758">
                <a:moveTo>
                  <a:pt x="88623" y="0"/>
                </a:moveTo>
                <a:lnTo>
                  <a:pt x="2935713" y="0"/>
                </a:lnTo>
                <a:cubicBezTo>
                  <a:pt x="2984658" y="0"/>
                  <a:pt x="3024336" y="39678"/>
                  <a:pt x="3024336" y="88623"/>
                </a:cubicBezTo>
                <a:lnTo>
                  <a:pt x="3024336" y="402900"/>
                </a:lnTo>
                <a:cubicBezTo>
                  <a:pt x="2669482" y="517144"/>
                  <a:pt x="2179692" y="587758"/>
                  <a:pt x="1638765" y="587758"/>
                </a:cubicBezTo>
                <a:cubicBezTo>
                  <a:pt x="953663" y="587758"/>
                  <a:pt x="350591" y="474486"/>
                  <a:pt x="0" y="302375"/>
                </a:cubicBezTo>
                <a:lnTo>
                  <a:pt x="0" y="88623"/>
                </a:lnTo>
                <a:cubicBezTo>
                  <a:pt x="0" y="39678"/>
                  <a:pt x="39678" y="0"/>
                  <a:pt x="88623" y="0"/>
                </a:cubicBezTo>
                <a:close/>
              </a:path>
            </a:pathLst>
          </a:custGeom>
          <a:solidFill>
            <a:srgbClr val="FFFFFF">
              <a:alpha val="27843"/>
            </a:srgbClr>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18" name="圆角矩形 17"/>
          <p:cNvSpPr/>
          <p:nvPr/>
        </p:nvSpPr>
        <p:spPr>
          <a:xfrm>
            <a:off x="2107267" y="1694390"/>
            <a:ext cx="6281157" cy="1374570"/>
          </a:xfrm>
          <a:prstGeom prst="roundRect">
            <a:avLst>
              <a:gd name="adj" fmla="val 10006"/>
            </a:avLst>
          </a:prstGeom>
          <a:solidFill>
            <a:sysClr val="window" lastClr="FFFFFF"/>
          </a:solidFill>
          <a:ln w="25400" cap="flat" cmpd="sng" algn="ctr">
            <a:noFill/>
            <a:prstDash val="solid"/>
          </a:ln>
          <a:effectLst>
            <a:innerShdw blurRad="63500" dist="25400" dir="13500000">
              <a:prstClr val="black">
                <a:alpha val="61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19" name="椭圆 18"/>
          <p:cNvSpPr/>
          <p:nvPr/>
        </p:nvSpPr>
        <p:spPr>
          <a:xfrm>
            <a:off x="732054" y="3299212"/>
            <a:ext cx="439916" cy="471340"/>
          </a:xfrm>
          <a:prstGeom prst="ellipse">
            <a:avLst/>
          </a:prstGeom>
          <a:solidFill>
            <a:sysClr val="windowText" lastClr="000000">
              <a:lumMod val="65000"/>
              <a:lumOff val="35000"/>
            </a:sysClr>
          </a:solidFill>
          <a:ln w="25400" cap="flat" cmpd="sng" algn="ctr">
            <a:noFill/>
            <a:prstDash val="solid"/>
          </a:ln>
          <a:effectLst>
            <a:outerShdw dist="38100" algn="l" rotWithShape="0">
              <a:prstClr val="black">
                <a:alpha val="49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cxnSp>
        <p:nvCxnSpPr>
          <p:cNvPr id="20" name="直接连接符 19"/>
          <p:cNvCxnSpPr/>
          <p:nvPr/>
        </p:nvCxnSpPr>
        <p:spPr>
          <a:xfrm flipV="1">
            <a:off x="1171970" y="3464708"/>
            <a:ext cx="929825" cy="1"/>
          </a:xfrm>
          <a:prstGeom prst="line">
            <a:avLst/>
          </a:prstGeom>
          <a:noFill/>
          <a:ln w="28575" cap="flat" cmpd="sng" algn="ctr">
            <a:solidFill>
              <a:srgbClr val="4BACC6"/>
            </a:solidFill>
            <a:prstDash val="solid"/>
          </a:ln>
          <a:effectLst/>
        </p:spPr>
      </p:cxnSp>
      <p:sp>
        <p:nvSpPr>
          <p:cNvPr id="21" name="圆角矩形 20"/>
          <p:cNvSpPr/>
          <p:nvPr/>
        </p:nvSpPr>
        <p:spPr>
          <a:xfrm>
            <a:off x="1663869" y="3455634"/>
            <a:ext cx="6868571" cy="1369217"/>
          </a:xfrm>
          <a:prstGeom prst="roundRect">
            <a:avLst>
              <a:gd name="adj" fmla="val 10006"/>
            </a:avLst>
          </a:prstGeom>
          <a:solidFill>
            <a:sysClr val="windowText" lastClr="000000">
              <a:lumMod val="65000"/>
              <a:lumOff val="35000"/>
            </a:sysClr>
          </a:solidFill>
          <a:ln w="25400" cap="flat" cmpd="sng" algn="ctr">
            <a:noFill/>
            <a:prstDash val="solid"/>
          </a:ln>
          <a:effectLst>
            <a:outerShdw dist="38100" algn="l" rotWithShape="0">
              <a:prstClr val="black">
                <a:alpha val="49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2" name="圆角矩形 21"/>
          <p:cNvSpPr/>
          <p:nvPr/>
        </p:nvSpPr>
        <p:spPr>
          <a:xfrm>
            <a:off x="1937716" y="3443228"/>
            <a:ext cx="6594724" cy="908625"/>
          </a:xfrm>
          <a:custGeom>
            <a:avLst/>
            <a:gdLst/>
            <a:ahLst/>
            <a:cxnLst/>
            <a:rect l="l" t="t" r="r" b="b"/>
            <a:pathLst>
              <a:path w="3024336" h="587758">
                <a:moveTo>
                  <a:pt x="88623" y="0"/>
                </a:moveTo>
                <a:lnTo>
                  <a:pt x="2935713" y="0"/>
                </a:lnTo>
                <a:cubicBezTo>
                  <a:pt x="2984658" y="0"/>
                  <a:pt x="3024336" y="39678"/>
                  <a:pt x="3024336" y="88623"/>
                </a:cubicBezTo>
                <a:lnTo>
                  <a:pt x="3024336" y="402900"/>
                </a:lnTo>
                <a:cubicBezTo>
                  <a:pt x="2669482" y="517144"/>
                  <a:pt x="2179692" y="587758"/>
                  <a:pt x="1638765" y="587758"/>
                </a:cubicBezTo>
                <a:cubicBezTo>
                  <a:pt x="953663" y="587758"/>
                  <a:pt x="350591" y="474486"/>
                  <a:pt x="0" y="302375"/>
                </a:cubicBezTo>
                <a:lnTo>
                  <a:pt x="0" y="88623"/>
                </a:lnTo>
                <a:cubicBezTo>
                  <a:pt x="0" y="39678"/>
                  <a:pt x="39678" y="0"/>
                  <a:pt x="88623" y="0"/>
                </a:cubicBezTo>
                <a:close/>
              </a:path>
            </a:pathLst>
          </a:custGeom>
          <a:solidFill>
            <a:srgbClr val="FFFFFF">
              <a:alpha val="16863"/>
            </a:srgbClr>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3" name="圆角矩形 22"/>
          <p:cNvSpPr/>
          <p:nvPr/>
        </p:nvSpPr>
        <p:spPr>
          <a:xfrm>
            <a:off x="1728849" y="3494206"/>
            <a:ext cx="6659575" cy="1275642"/>
          </a:xfrm>
          <a:prstGeom prst="roundRect">
            <a:avLst>
              <a:gd name="adj" fmla="val 10006"/>
            </a:avLst>
          </a:prstGeom>
          <a:solidFill>
            <a:sysClr val="window" lastClr="FFFFFF"/>
          </a:solidFill>
          <a:ln w="25400" cap="flat" cmpd="sng" algn="ctr">
            <a:noFill/>
            <a:prstDash val="solid"/>
          </a:ln>
          <a:effectLst>
            <a:innerShdw blurRad="63500" dist="25400" dir="13500000">
              <a:prstClr val="black">
                <a:alpha val="61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9" name="TextBox 28"/>
          <p:cNvSpPr txBox="1"/>
          <p:nvPr/>
        </p:nvSpPr>
        <p:spPr>
          <a:xfrm>
            <a:off x="700048" y="1666188"/>
            <a:ext cx="963821" cy="827919"/>
          </a:xfrm>
          <a:prstGeom prst="rect">
            <a:avLst/>
          </a:prstGeom>
          <a:noFill/>
        </p:spPr>
        <p:txBody>
          <a:bodyPr wrap="square" rtlCol="0">
            <a:spAutoFit/>
          </a:body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4000" b="1" i="0" u="none" strike="noStrike" kern="0" cap="none" spc="0" normalizeH="0" baseline="0" noProof="0" dirty="0" smtClean="0">
                <a:ln>
                  <a:noFill/>
                </a:ln>
                <a:solidFill>
                  <a:sysClr val="window" lastClr="FFFFFF"/>
                </a:solidFill>
                <a:effectLst/>
                <a:uLnTx/>
                <a:uFillTx/>
                <a:latin typeface="Candara" pitchFamily="34" charset="0"/>
                <a:ea typeface="微软雅黑" pitchFamily="34" charset="-122"/>
                <a:cs typeface="Calibri" pitchFamily="34" charset="0"/>
              </a:rPr>
              <a:t>01</a:t>
            </a:r>
            <a:endParaRPr kumimoji="0" lang="en-US" altLang="zh-CN" sz="4400" b="1" i="0" u="none" strike="noStrike" kern="0" cap="none" spc="0" normalizeH="0" baseline="0" noProof="0" dirty="0" smtClean="0">
              <a:ln>
                <a:noFill/>
              </a:ln>
              <a:solidFill>
                <a:sysClr val="window" lastClr="FFFFFF"/>
              </a:solidFill>
              <a:effectLst/>
              <a:uLnTx/>
              <a:uFillTx/>
              <a:latin typeface="Candara" pitchFamily="34" charset="0"/>
              <a:ea typeface="微软雅黑" pitchFamily="34" charset="-122"/>
              <a:cs typeface="Calibri" pitchFamily="34" charset="0"/>
            </a:endParaRPr>
          </a:p>
        </p:txBody>
      </p:sp>
      <p:sp>
        <p:nvSpPr>
          <p:cNvPr id="30" name="TextBox 29"/>
          <p:cNvSpPr txBox="1"/>
          <p:nvPr/>
        </p:nvSpPr>
        <p:spPr>
          <a:xfrm>
            <a:off x="709402" y="3212976"/>
            <a:ext cx="524975" cy="572464"/>
          </a:xfrm>
          <a:prstGeom prst="rect">
            <a:avLst/>
          </a:prstGeom>
          <a:noFill/>
        </p:spPr>
        <p:txBody>
          <a:bodyPr wrap="square" rtlCol="0">
            <a:spAutoFit/>
          </a:body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2400" b="1" i="0" u="none" strike="noStrike" kern="0" cap="none" spc="0" normalizeH="0" baseline="0" noProof="0" dirty="0" smtClean="0">
                <a:ln>
                  <a:noFill/>
                </a:ln>
                <a:solidFill>
                  <a:sysClr val="window" lastClr="FFFFFF"/>
                </a:solidFill>
                <a:effectLst/>
                <a:uLnTx/>
                <a:uFillTx/>
                <a:latin typeface="Candara" pitchFamily="34" charset="0"/>
                <a:ea typeface="微软雅黑" pitchFamily="34" charset="-122"/>
                <a:cs typeface="Calibri" pitchFamily="34" charset="0"/>
              </a:rPr>
              <a:t>02</a:t>
            </a:r>
            <a:endParaRPr kumimoji="0" lang="en-US" altLang="zh-CN" sz="2800" b="1" i="0" u="none" strike="noStrike" kern="0" cap="none" spc="0" normalizeH="0" baseline="0" noProof="0" dirty="0" smtClean="0">
              <a:ln>
                <a:noFill/>
              </a:ln>
              <a:solidFill>
                <a:sysClr val="window" lastClr="FFFFFF"/>
              </a:solidFill>
              <a:effectLst/>
              <a:uLnTx/>
              <a:uFillTx/>
              <a:latin typeface="Candara" pitchFamily="34" charset="0"/>
              <a:ea typeface="微软雅黑" pitchFamily="34" charset="-122"/>
              <a:cs typeface="Calibri" pitchFamily="34" charset="0"/>
            </a:endParaRPr>
          </a:p>
        </p:txBody>
      </p:sp>
      <p:sp>
        <p:nvSpPr>
          <p:cNvPr id="32" name="TextBox 31"/>
          <p:cNvSpPr txBox="1"/>
          <p:nvPr/>
        </p:nvSpPr>
        <p:spPr>
          <a:xfrm>
            <a:off x="2169704" y="1775032"/>
            <a:ext cx="6218720" cy="1433341"/>
          </a:xfrm>
          <a:prstGeom prst="rect">
            <a:avLst/>
          </a:prstGeom>
          <a:noFill/>
        </p:spPr>
        <p:txBody>
          <a:bodyPr wrap="square" rtlCol="0">
            <a:spAutoFit/>
          </a:bodyPr>
          <a:lstStyle/>
          <a:p>
            <a:pPr>
              <a:lnSpc>
                <a:spcPct val="110000"/>
              </a:lnSpc>
            </a:pPr>
            <a:r>
              <a:rPr lang="zh-CN" altLang="en-US" sz="2000" dirty="0">
                <a:solidFill>
                  <a:srgbClr val="000000"/>
                </a:solidFill>
                <a:latin typeface="华文新魏" panose="02010800040101010101" pitchFamily="2" charset="-122"/>
                <a:ea typeface="华文新魏" panose="02010800040101010101" pitchFamily="2" charset="-122"/>
              </a:rPr>
              <a:t>紧密结合学科的国际前沿、国家需求和材料、冶金、石油、中医药等行业领域的应用需求，探索新型软件开发方法学、解决领域软件集成与互操作、领域数据工程等相关问题。</a:t>
            </a:r>
          </a:p>
        </p:txBody>
      </p:sp>
      <p:sp>
        <p:nvSpPr>
          <p:cNvPr id="33" name="TextBox 32"/>
          <p:cNvSpPr txBox="1"/>
          <p:nvPr/>
        </p:nvSpPr>
        <p:spPr>
          <a:xfrm>
            <a:off x="1728850" y="3607163"/>
            <a:ext cx="6659574" cy="1107996"/>
          </a:xfrm>
          <a:prstGeom prst="rect">
            <a:avLst/>
          </a:prstGeom>
          <a:noFill/>
        </p:spPr>
        <p:txBody>
          <a:bodyPr wrap="square" rtlCol="0">
            <a:spAutoFit/>
          </a:bodyPr>
          <a:lstStyle/>
          <a:p>
            <a:pPr marL="0" marR="0" lvl="0" indent="0" defTabSz="914400" eaLnBrk="1" latinLnBrk="0" hangingPunct="1">
              <a:lnSpc>
                <a:spcPct val="110000"/>
              </a:lnSpc>
              <a:buClrTx/>
              <a:buSzTx/>
              <a:buFontTx/>
              <a:buNone/>
              <a:tabLst/>
              <a:defRPr/>
            </a:pPr>
            <a:r>
              <a:rPr lang="zh-CN" altLang="en-US" sz="2000" dirty="0">
                <a:solidFill>
                  <a:srgbClr val="000000"/>
                </a:solidFill>
                <a:latin typeface="华文新魏" panose="02010800040101010101" pitchFamily="2" charset="-122"/>
                <a:ea typeface="华文新魏" panose="02010800040101010101" pitchFamily="2" charset="-122"/>
              </a:rPr>
              <a:t>在数据挖掘与行业知识库技术、网构软件与中间件技术、软件测试与质量保证、领域软件工程、智能软件技术与系统、并行编译与优化技术等方向上形成了鲜明的研究特色。</a:t>
            </a:r>
          </a:p>
        </p:txBody>
      </p:sp>
      <p:sp>
        <p:nvSpPr>
          <p:cNvPr id="35" name="Rectangle 24"/>
          <p:cNvSpPr>
            <a:spLocks noChangeArrowheads="1"/>
          </p:cNvSpPr>
          <p:nvPr/>
        </p:nvSpPr>
        <p:spPr bwMode="gray">
          <a:xfrm>
            <a:off x="1790675" y="4940573"/>
            <a:ext cx="2520950" cy="360362"/>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dirty="0">
                <a:latin typeface="华文中宋" pitchFamily="2" charset="-122"/>
                <a:ea typeface="华文中宋" pitchFamily="2" charset="-122"/>
              </a:rPr>
              <a:t>计算机科学与技术系</a:t>
            </a:r>
          </a:p>
        </p:txBody>
      </p:sp>
      <p:sp>
        <p:nvSpPr>
          <p:cNvPr id="36" name="Rectangle 24"/>
          <p:cNvSpPr>
            <a:spLocks noChangeArrowheads="1"/>
          </p:cNvSpPr>
          <p:nvPr/>
        </p:nvSpPr>
        <p:spPr bwMode="gray">
          <a:xfrm>
            <a:off x="1763688" y="5280298"/>
            <a:ext cx="2547937" cy="309562"/>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dirty="0">
                <a:latin typeface="华文中宋" pitchFamily="2" charset="-122"/>
                <a:ea typeface="华文中宋" pitchFamily="2" charset="-122"/>
              </a:rPr>
              <a:t>软件工程系</a:t>
            </a:r>
          </a:p>
        </p:txBody>
      </p:sp>
      <p:sp>
        <p:nvSpPr>
          <p:cNvPr id="37" name="Rectangle 24"/>
          <p:cNvSpPr>
            <a:spLocks noChangeArrowheads="1"/>
          </p:cNvSpPr>
          <p:nvPr/>
        </p:nvSpPr>
        <p:spPr bwMode="gray">
          <a:xfrm>
            <a:off x="1763688" y="5640660"/>
            <a:ext cx="2547937" cy="307975"/>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defRPr/>
            </a:pPr>
            <a:r>
              <a:rPr lang="zh-CN" altLang="en-US" dirty="0">
                <a:latin typeface="华文中宋" pitchFamily="2" charset="-122"/>
                <a:ea typeface="华文中宋" pitchFamily="2" charset="-122"/>
              </a:rPr>
              <a:t>通信工程系</a:t>
            </a:r>
          </a:p>
        </p:txBody>
      </p:sp>
      <p:sp>
        <p:nvSpPr>
          <p:cNvPr id="38" name="Rectangle 24"/>
          <p:cNvSpPr>
            <a:spLocks noChangeArrowheads="1"/>
          </p:cNvSpPr>
          <p:nvPr/>
        </p:nvSpPr>
        <p:spPr bwMode="gray">
          <a:xfrm>
            <a:off x="1763688" y="5999435"/>
            <a:ext cx="2547937" cy="309563"/>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dirty="0">
                <a:latin typeface="华文中宋" pitchFamily="2" charset="-122"/>
                <a:ea typeface="华文中宋" pitchFamily="2" charset="-122"/>
              </a:rPr>
              <a:t>物联网与电子工程系</a:t>
            </a:r>
          </a:p>
        </p:txBody>
      </p:sp>
      <p:sp>
        <p:nvSpPr>
          <p:cNvPr id="39" name="Rectangle 24"/>
          <p:cNvSpPr>
            <a:spLocks noChangeArrowheads="1"/>
          </p:cNvSpPr>
          <p:nvPr/>
        </p:nvSpPr>
        <p:spPr bwMode="gray">
          <a:xfrm>
            <a:off x="1763688" y="6359798"/>
            <a:ext cx="2547937" cy="309562"/>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defRPr/>
            </a:pPr>
            <a:r>
              <a:rPr lang="zh-CN" altLang="en-US" dirty="0">
                <a:latin typeface="华文中宋" pitchFamily="2" charset="-122"/>
                <a:ea typeface="华文中宋" pitchFamily="2" charset="-122"/>
              </a:rPr>
              <a:t>信息基础科学系</a:t>
            </a:r>
          </a:p>
        </p:txBody>
      </p:sp>
    </p:spTree>
    <p:extLst>
      <p:ext uri="{BB962C8B-B14F-4D97-AF65-F5344CB8AC3E}">
        <p14:creationId xmlns:p14="http://schemas.microsoft.com/office/powerpoint/2010/main" val="4268614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slide(fromTop)">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additive="base">
                                        <p:cTn id="12" dur="500" fill="hold"/>
                                        <p:tgtEl>
                                          <p:spTgt spid="14"/>
                                        </p:tgtEl>
                                        <p:attrNameLst>
                                          <p:attrName>ppt_x</p:attrName>
                                        </p:attrNameLst>
                                      </p:cBhvr>
                                      <p:tavLst>
                                        <p:tav tm="0">
                                          <p:val>
                                            <p:strVal val="0-#ppt_w/2"/>
                                          </p:val>
                                        </p:tav>
                                        <p:tav tm="100000">
                                          <p:val>
                                            <p:strVal val="#ppt_x"/>
                                          </p:val>
                                        </p:tav>
                                      </p:tavLst>
                                    </p:anim>
                                    <p:anim calcmode="lin" valueType="num">
                                      <p:cBhvr additive="base">
                                        <p:cTn id="13" dur="500" fill="hold"/>
                                        <p:tgtEl>
                                          <p:spTgt spid="14"/>
                                        </p:tgtEl>
                                        <p:attrNameLst>
                                          <p:attrName>ppt_y</p:attrName>
                                        </p:attrNameLst>
                                      </p:cBhvr>
                                      <p:tavLst>
                                        <p:tav tm="0">
                                          <p:val>
                                            <p:strVal val="#ppt_y"/>
                                          </p:val>
                                        </p:tav>
                                        <p:tav tm="100000">
                                          <p:val>
                                            <p:strVal val="#ppt_y"/>
                                          </p:val>
                                        </p:tav>
                                      </p:tavLst>
                                    </p:anim>
                                  </p:childTnLst>
                                </p:cTn>
                              </p:par>
                              <p:par>
                                <p:cTn id="14" presetID="2" presetClass="entr" presetSubtype="8" fill="hold" nodeType="withEffect">
                                  <p:stCondLst>
                                    <p:cond delay="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500" fill="hold"/>
                                        <p:tgtEl>
                                          <p:spTgt spid="15"/>
                                        </p:tgtEl>
                                        <p:attrNameLst>
                                          <p:attrName>ppt_x</p:attrName>
                                        </p:attrNameLst>
                                      </p:cBhvr>
                                      <p:tavLst>
                                        <p:tav tm="0">
                                          <p:val>
                                            <p:strVal val="0-#ppt_w/2"/>
                                          </p:val>
                                        </p:tav>
                                        <p:tav tm="100000">
                                          <p:val>
                                            <p:strVal val="#ppt_x"/>
                                          </p:val>
                                        </p:tav>
                                      </p:tavLst>
                                    </p:anim>
                                    <p:anim calcmode="lin" valueType="num">
                                      <p:cBhvr additive="base">
                                        <p:cTn id="17" dur="500" fill="hold"/>
                                        <p:tgtEl>
                                          <p:spTgt spid="15"/>
                                        </p:tgtEl>
                                        <p:attrNameLst>
                                          <p:attrName>ppt_y</p:attrName>
                                        </p:attrNameLst>
                                      </p:cBhvr>
                                      <p:tavLst>
                                        <p:tav tm="0">
                                          <p:val>
                                            <p:strVal val="#ppt_y"/>
                                          </p:val>
                                        </p:tav>
                                        <p:tav tm="100000">
                                          <p:val>
                                            <p:strVal val="#ppt_y"/>
                                          </p:val>
                                        </p:tav>
                                      </p:tavLst>
                                    </p:anim>
                                  </p:childTnLst>
                                </p:cTn>
                              </p:par>
                              <p:par>
                                <p:cTn id="18" presetID="2" presetClass="entr" presetSubtype="8" fill="hold" grpId="0" nodeType="with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500" fill="hold"/>
                                        <p:tgtEl>
                                          <p:spTgt spid="18"/>
                                        </p:tgtEl>
                                        <p:attrNameLst>
                                          <p:attrName>ppt_x</p:attrName>
                                        </p:attrNameLst>
                                      </p:cBhvr>
                                      <p:tavLst>
                                        <p:tav tm="0">
                                          <p:val>
                                            <p:strVal val="0-#ppt_w/2"/>
                                          </p:val>
                                        </p:tav>
                                        <p:tav tm="100000">
                                          <p:val>
                                            <p:strVal val="#ppt_x"/>
                                          </p:val>
                                        </p:tav>
                                      </p:tavLst>
                                    </p:anim>
                                    <p:anim calcmode="lin" valueType="num">
                                      <p:cBhvr additive="base">
                                        <p:cTn id="21" dur="500" fill="hold"/>
                                        <p:tgtEl>
                                          <p:spTgt spid="18"/>
                                        </p:tgtEl>
                                        <p:attrNameLst>
                                          <p:attrName>ppt_y</p:attrName>
                                        </p:attrNameLst>
                                      </p:cBhvr>
                                      <p:tavLst>
                                        <p:tav tm="0">
                                          <p:val>
                                            <p:strVal val="#ppt_y"/>
                                          </p:val>
                                        </p:tav>
                                        <p:tav tm="100000">
                                          <p:val>
                                            <p:strVal val="#ppt_y"/>
                                          </p:val>
                                        </p:tav>
                                      </p:tavLst>
                                    </p:anim>
                                  </p:childTnLst>
                                </p:cTn>
                              </p:par>
                              <p:par>
                                <p:cTn id="22" presetID="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 calcmode="lin" valueType="num">
                                      <p:cBhvr additive="base">
                                        <p:cTn id="24" dur="500" fill="hold"/>
                                        <p:tgtEl>
                                          <p:spTgt spid="32"/>
                                        </p:tgtEl>
                                        <p:attrNameLst>
                                          <p:attrName>ppt_x</p:attrName>
                                        </p:attrNameLst>
                                      </p:cBhvr>
                                      <p:tavLst>
                                        <p:tav tm="0">
                                          <p:val>
                                            <p:strVal val="0-#ppt_w/2"/>
                                          </p:val>
                                        </p:tav>
                                        <p:tav tm="100000">
                                          <p:val>
                                            <p:strVal val="#ppt_x"/>
                                          </p:val>
                                        </p:tav>
                                      </p:tavLst>
                                    </p:anim>
                                    <p:anim calcmode="lin" valueType="num">
                                      <p:cBhvr additive="base">
                                        <p:cTn id="25" dur="500" fill="hold"/>
                                        <p:tgtEl>
                                          <p:spTgt spid="32"/>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16"/>
                                        </p:tgtEl>
                                        <p:attrNameLst>
                                          <p:attrName>style.visibility</p:attrName>
                                        </p:attrNameLst>
                                      </p:cBhvr>
                                      <p:to>
                                        <p:strVal val="visible"/>
                                      </p:to>
                                    </p:set>
                                    <p:anim calcmode="lin" valueType="num">
                                      <p:cBhvr additive="base">
                                        <p:cTn id="28" dur="500" fill="hold"/>
                                        <p:tgtEl>
                                          <p:spTgt spid="16"/>
                                        </p:tgtEl>
                                        <p:attrNameLst>
                                          <p:attrName>ppt_x</p:attrName>
                                        </p:attrNameLst>
                                      </p:cBhvr>
                                      <p:tavLst>
                                        <p:tav tm="0">
                                          <p:val>
                                            <p:strVal val="0-#ppt_w/2"/>
                                          </p:val>
                                        </p:tav>
                                        <p:tav tm="100000">
                                          <p:val>
                                            <p:strVal val="#ppt_x"/>
                                          </p:val>
                                        </p:tav>
                                      </p:tavLst>
                                    </p:anim>
                                    <p:anim calcmode="lin" valueType="num">
                                      <p:cBhvr additive="base">
                                        <p:cTn id="29"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8" fill="hold" grpId="0" nodeType="clickEffect">
                                  <p:stCondLst>
                                    <p:cond delay="0"/>
                                  </p:stCondLst>
                                  <p:childTnLst>
                                    <p:set>
                                      <p:cBhvr>
                                        <p:cTn id="33" dur="1" fill="hold">
                                          <p:stCondLst>
                                            <p:cond delay="0"/>
                                          </p:stCondLst>
                                        </p:cTn>
                                        <p:tgtEl>
                                          <p:spTgt spid="19"/>
                                        </p:tgtEl>
                                        <p:attrNameLst>
                                          <p:attrName>style.visibility</p:attrName>
                                        </p:attrNameLst>
                                      </p:cBhvr>
                                      <p:to>
                                        <p:strVal val="visible"/>
                                      </p:to>
                                    </p:set>
                                    <p:anim calcmode="lin" valueType="num">
                                      <p:cBhvr additive="base">
                                        <p:cTn id="34" dur="500" fill="hold"/>
                                        <p:tgtEl>
                                          <p:spTgt spid="19"/>
                                        </p:tgtEl>
                                        <p:attrNameLst>
                                          <p:attrName>ppt_x</p:attrName>
                                        </p:attrNameLst>
                                      </p:cBhvr>
                                      <p:tavLst>
                                        <p:tav tm="0">
                                          <p:val>
                                            <p:strVal val="0-#ppt_w/2"/>
                                          </p:val>
                                        </p:tav>
                                        <p:tav tm="100000">
                                          <p:val>
                                            <p:strVal val="#ppt_x"/>
                                          </p:val>
                                        </p:tav>
                                      </p:tavLst>
                                    </p:anim>
                                    <p:anim calcmode="lin" valueType="num">
                                      <p:cBhvr additive="base">
                                        <p:cTn id="35" dur="500" fill="hold"/>
                                        <p:tgtEl>
                                          <p:spTgt spid="19"/>
                                        </p:tgtEl>
                                        <p:attrNameLst>
                                          <p:attrName>ppt_y</p:attrName>
                                        </p:attrNameLst>
                                      </p:cBhvr>
                                      <p:tavLst>
                                        <p:tav tm="0">
                                          <p:val>
                                            <p:strVal val="#ppt_y"/>
                                          </p:val>
                                        </p:tav>
                                        <p:tav tm="100000">
                                          <p:val>
                                            <p:strVal val="#ppt_y"/>
                                          </p:val>
                                        </p:tav>
                                      </p:tavLst>
                                    </p:anim>
                                  </p:childTnLst>
                                </p:cTn>
                              </p:par>
                              <p:par>
                                <p:cTn id="36" presetID="2" presetClass="entr" presetSubtype="8" fill="hold" nodeType="withEffect">
                                  <p:stCondLst>
                                    <p:cond delay="0"/>
                                  </p:stCondLst>
                                  <p:childTnLst>
                                    <p:set>
                                      <p:cBhvr>
                                        <p:cTn id="37" dur="1" fill="hold">
                                          <p:stCondLst>
                                            <p:cond delay="0"/>
                                          </p:stCondLst>
                                        </p:cTn>
                                        <p:tgtEl>
                                          <p:spTgt spid="20"/>
                                        </p:tgtEl>
                                        <p:attrNameLst>
                                          <p:attrName>style.visibility</p:attrName>
                                        </p:attrNameLst>
                                      </p:cBhvr>
                                      <p:to>
                                        <p:strVal val="visible"/>
                                      </p:to>
                                    </p:set>
                                    <p:anim calcmode="lin" valueType="num">
                                      <p:cBhvr additive="base">
                                        <p:cTn id="38" dur="500" fill="hold"/>
                                        <p:tgtEl>
                                          <p:spTgt spid="20"/>
                                        </p:tgtEl>
                                        <p:attrNameLst>
                                          <p:attrName>ppt_x</p:attrName>
                                        </p:attrNameLst>
                                      </p:cBhvr>
                                      <p:tavLst>
                                        <p:tav tm="0">
                                          <p:val>
                                            <p:strVal val="0-#ppt_w/2"/>
                                          </p:val>
                                        </p:tav>
                                        <p:tav tm="100000">
                                          <p:val>
                                            <p:strVal val="#ppt_x"/>
                                          </p:val>
                                        </p:tav>
                                      </p:tavLst>
                                    </p:anim>
                                    <p:anim calcmode="lin" valueType="num">
                                      <p:cBhvr additive="base">
                                        <p:cTn id="39" dur="500" fill="hold"/>
                                        <p:tgtEl>
                                          <p:spTgt spid="20"/>
                                        </p:tgtEl>
                                        <p:attrNameLst>
                                          <p:attrName>ppt_y</p:attrName>
                                        </p:attrNameLst>
                                      </p:cBhvr>
                                      <p:tavLst>
                                        <p:tav tm="0">
                                          <p:val>
                                            <p:strVal val="#ppt_y"/>
                                          </p:val>
                                        </p:tav>
                                        <p:tav tm="100000">
                                          <p:val>
                                            <p:strVal val="#ppt_y"/>
                                          </p:val>
                                        </p:tav>
                                      </p:tavLst>
                                    </p:anim>
                                  </p:childTnLst>
                                </p:cTn>
                              </p:par>
                              <p:par>
                                <p:cTn id="40" presetID="2" presetClass="entr" presetSubtype="8" fill="hold" grpId="0" nodeType="withEffect">
                                  <p:stCondLst>
                                    <p:cond delay="0"/>
                                  </p:stCondLst>
                                  <p:childTnLst>
                                    <p:set>
                                      <p:cBhvr>
                                        <p:cTn id="41" dur="1" fill="hold">
                                          <p:stCondLst>
                                            <p:cond delay="0"/>
                                          </p:stCondLst>
                                        </p:cTn>
                                        <p:tgtEl>
                                          <p:spTgt spid="21"/>
                                        </p:tgtEl>
                                        <p:attrNameLst>
                                          <p:attrName>style.visibility</p:attrName>
                                        </p:attrNameLst>
                                      </p:cBhvr>
                                      <p:to>
                                        <p:strVal val="visible"/>
                                      </p:to>
                                    </p:set>
                                    <p:anim calcmode="lin" valueType="num">
                                      <p:cBhvr additive="base">
                                        <p:cTn id="42" dur="500" fill="hold"/>
                                        <p:tgtEl>
                                          <p:spTgt spid="21"/>
                                        </p:tgtEl>
                                        <p:attrNameLst>
                                          <p:attrName>ppt_x</p:attrName>
                                        </p:attrNameLst>
                                      </p:cBhvr>
                                      <p:tavLst>
                                        <p:tav tm="0">
                                          <p:val>
                                            <p:strVal val="0-#ppt_w/2"/>
                                          </p:val>
                                        </p:tav>
                                        <p:tav tm="100000">
                                          <p:val>
                                            <p:strVal val="#ppt_x"/>
                                          </p:val>
                                        </p:tav>
                                      </p:tavLst>
                                    </p:anim>
                                    <p:anim calcmode="lin" valueType="num">
                                      <p:cBhvr additive="base">
                                        <p:cTn id="43" dur="500" fill="hold"/>
                                        <p:tgtEl>
                                          <p:spTgt spid="21"/>
                                        </p:tgtEl>
                                        <p:attrNameLst>
                                          <p:attrName>ppt_y</p:attrName>
                                        </p:attrNameLst>
                                      </p:cBhvr>
                                      <p:tavLst>
                                        <p:tav tm="0">
                                          <p:val>
                                            <p:strVal val="#ppt_y"/>
                                          </p:val>
                                        </p:tav>
                                        <p:tav tm="100000">
                                          <p:val>
                                            <p:strVal val="#ppt_y"/>
                                          </p:val>
                                        </p:tav>
                                      </p:tavLst>
                                    </p:anim>
                                  </p:childTnLst>
                                </p:cTn>
                              </p:par>
                              <p:par>
                                <p:cTn id="44" presetID="2" presetClass="entr" presetSubtype="8" fill="hold" grpId="0" nodeType="withEffect">
                                  <p:stCondLst>
                                    <p:cond delay="0"/>
                                  </p:stCondLst>
                                  <p:childTnLst>
                                    <p:set>
                                      <p:cBhvr>
                                        <p:cTn id="45" dur="1" fill="hold">
                                          <p:stCondLst>
                                            <p:cond delay="0"/>
                                          </p:stCondLst>
                                        </p:cTn>
                                        <p:tgtEl>
                                          <p:spTgt spid="22"/>
                                        </p:tgtEl>
                                        <p:attrNameLst>
                                          <p:attrName>style.visibility</p:attrName>
                                        </p:attrNameLst>
                                      </p:cBhvr>
                                      <p:to>
                                        <p:strVal val="visible"/>
                                      </p:to>
                                    </p:set>
                                    <p:anim calcmode="lin" valueType="num">
                                      <p:cBhvr additive="base">
                                        <p:cTn id="46" dur="500" fill="hold"/>
                                        <p:tgtEl>
                                          <p:spTgt spid="22"/>
                                        </p:tgtEl>
                                        <p:attrNameLst>
                                          <p:attrName>ppt_x</p:attrName>
                                        </p:attrNameLst>
                                      </p:cBhvr>
                                      <p:tavLst>
                                        <p:tav tm="0">
                                          <p:val>
                                            <p:strVal val="0-#ppt_w/2"/>
                                          </p:val>
                                        </p:tav>
                                        <p:tav tm="100000">
                                          <p:val>
                                            <p:strVal val="#ppt_x"/>
                                          </p:val>
                                        </p:tav>
                                      </p:tavLst>
                                    </p:anim>
                                    <p:anim calcmode="lin" valueType="num">
                                      <p:cBhvr additive="base">
                                        <p:cTn id="47" dur="500" fill="hold"/>
                                        <p:tgtEl>
                                          <p:spTgt spid="22"/>
                                        </p:tgtEl>
                                        <p:attrNameLst>
                                          <p:attrName>ppt_y</p:attrName>
                                        </p:attrNameLst>
                                      </p:cBhvr>
                                      <p:tavLst>
                                        <p:tav tm="0">
                                          <p:val>
                                            <p:strVal val="#ppt_y"/>
                                          </p:val>
                                        </p:tav>
                                        <p:tav tm="100000">
                                          <p:val>
                                            <p:strVal val="#ppt_y"/>
                                          </p:val>
                                        </p:tav>
                                      </p:tavLst>
                                    </p:anim>
                                  </p:childTnLst>
                                </p:cTn>
                              </p:par>
                              <p:par>
                                <p:cTn id="48" presetID="2" presetClass="entr" presetSubtype="8" fill="hold" grpId="0" nodeType="withEffect">
                                  <p:stCondLst>
                                    <p:cond delay="0"/>
                                  </p:stCondLst>
                                  <p:childTnLst>
                                    <p:set>
                                      <p:cBhvr>
                                        <p:cTn id="49" dur="1" fill="hold">
                                          <p:stCondLst>
                                            <p:cond delay="0"/>
                                          </p:stCondLst>
                                        </p:cTn>
                                        <p:tgtEl>
                                          <p:spTgt spid="23"/>
                                        </p:tgtEl>
                                        <p:attrNameLst>
                                          <p:attrName>style.visibility</p:attrName>
                                        </p:attrNameLst>
                                      </p:cBhvr>
                                      <p:to>
                                        <p:strVal val="visible"/>
                                      </p:to>
                                    </p:set>
                                    <p:anim calcmode="lin" valueType="num">
                                      <p:cBhvr additive="base">
                                        <p:cTn id="50" dur="500" fill="hold"/>
                                        <p:tgtEl>
                                          <p:spTgt spid="23"/>
                                        </p:tgtEl>
                                        <p:attrNameLst>
                                          <p:attrName>ppt_x</p:attrName>
                                        </p:attrNameLst>
                                      </p:cBhvr>
                                      <p:tavLst>
                                        <p:tav tm="0">
                                          <p:val>
                                            <p:strVal val="0-#ppt_w/2"/>
                                          </p:val>
                                        </p:tav>
                                        <p:tav tm="100000">
                                          <p:val>
                                            <p:strVal val="#ppt_x"/>
                                          </p:val>
                                        </p:tav>
                                      </p:tavLst>
                                    </p:anim>
                                    <p:anim calcmode="lin" valueType="num">
                                      <p:cBhvr additive="base">
                                        <p:cTn id="51" dur="500" fill="hold"/>
                                        <p:tgtEl>
                                          <p:spTgt spid="23"/>
                                        </p:tgtEl>
                                        <p:attrNameLst>
                                          <p:attrName>ppt_y</p:attrName>
                                        </p:attrNameLst>
                                      </p:cBhvr>
                                      <p:tavLst>
                                        <p:tav tm="0">
                                          <p:val>
                                            <p:strVal val="#ppt_y"/>
                                          </p:val>
                                        </p:tav>
                                        <p:tav tm="100000">
                                          <p:val>
                                            <p:strVal val="#ppt_y"/>
                                          </p:val>
                                        </p:tav>
                                      </p:tavLst>
                                    </p:anim>
                                  </p:childTnLst>
                                </p:cTn>
                              </p:par>
                              <p:par>
                                <p:cTn id="52" presetID="2" presetClass="entr" presetSubtype="8" fill="hold" grpId="0" nodeType="withEffect">
                                  <p:stCondLst>
                                    <p:cond delay="0"/>
                                  </p:stCondLst>
                                  <p:childTnLst>
                                    <p:set>
                                      <p:cBhvr>
                                        <p:cTn id="53" dur="1" fill="hold">
                                          <p:stCondLst>
                                            <p:cond delay="0"/>
                                          </p:stCondLst>
                                        </p:cTn>
                                        <p:tgtEl>
                                          <p:spTgt spid="30"/>
                                        </p:tgtEl>
                                        <p:attrNameLst>
                                          <p:attrName>style.visibility</p:attrName>
                                        </p:attrNameLst>
                                      </p:cBhvr>
                                      <p:to>
                                        <p:strVal val="visible"/>
                                      </p:to>
                                    </p:set>
                                    <p:anim calcmode="lin" valueType="num">
                                      <p:cBhvr additive="base">
                                        <p:cTn id="54" dur="500" fill="hold"/>
                                        <p:tgtEl>
                                          <p:spTgt spid="30"/>
                                        </p:tgtEl>
                                        <p:attrNameLst>
                                          <p:attrName>ppt_x</p:attrName>
                                        </p:attrNameLst>
                                      </p:cBhvr>
                                      <p:tavLst>
                                        <p:tav tm="0">
                                          <p:val>
                                            <p:strVal val="0-#ppt_w/2"/>
                                          </p:val>
                                        </p:tav>
                                        <p:tav tm="100000">
                                          <p:val>
                                            <p:strVal val="#ppt_x"/>
                                          </p:val>
                                        </p:tav>
                                      </p:tavLst>
                                    </p:anim>
                                    <p:anim calcmode="lin" valueType="num">
                                      <p:cBhvr additive="base">
                                        <p:cTn id="55" dur="500" fill="hold"/>
                                        <p:tgtEl>
                                          <p:spTgt spid="30"/>
                                        </p:tgtEl>
                                        <p:attrNameLst>
                                          <p:attrName>ppt_y</p:attrName>
                                        </p:attrNameLst>
                                      </p:cBhvr>
                                      <p:tavLst>
                                        <p:tav tm="0">
                                          <p:val>
                                            <p:strVal val="#ppt_y"/>
                                          </p:val>
                                        </p:tav>
                                        <p:tav tm="100000">
                                          <p:val>
                                            <p:strVal val="#ppt_y"/>
                                          </p:val>
                                        </p:tav>
                                      </p:tavLst>
                                    </p:anim>
                                  </p:childTnLst>
                                </p:cTn>
                              </p:par>
                              <p:par>
                                <p:cTn id="56" presetID="2" presetClass="entr" presetSubtype="8" fill="hold" grpId="0" nodeType="withEffect">
                                  <p:stCondLst>
                                    <p:cond delay="0"/>
                                  </p:stCondLst>
                                  <p:childTnLst>
                                    <p:set>
                                      <p:cBhvr>
                                        <p:cTn id="57" dur="1" fill="hold">
                                          <p:stCondLst>
                                            <p:cond delay="0"/>
                                          </p:stCondLst>
                                        </p:cTn>
                                        <p:tgtEl>
                                          <p:spTgt spid="33"/>
                                        </p:tgtEl>
                                        <p:attrNameLst>
                                          <p:attrName>style.visibility</p:attrName>
                                        </p:attrNameLst>
                                      </p:cBhvr>
                                      <p:to>
                                        <p:strVal val="visible"/>
                                      </p:to>
                                    </p:set>
                                    <p:anim calcmode="lin" valueType="num">
                                      <p:cBhvr additive="base">
                                        <p:cTn id="58" dur="500" fill="hold"/>
                                        <p:tgtEl>
                                          <p:spTgt spid="33"/>
                                        </p:tgtEl>
                                        <p:attrNameLst>
                                          <p:attrName>ppt_x</p:attrName>
                                        </p:attrNameLst>
                                      </p:cBhvr>
                                      <p:tavLst>
                                        <p:tav tm="0">
                                          <p:val>
                                            <p:strVal val="0-#ppt_w/2"/>
                                          </p:val>
                                        </p:tav>
                                        <p:tav tm="100000">
                                          <p:val>
                                            <p:strVal val="#ppt_x"/>
                                          </p:val>
                                        </p:tav>
                                      </p:tavLst>
                                    </p:anim>
                                    <p:anim calcmode="lin" valueType="num">
                                      <p:cBhvr additive="base">
                                        <p:cTn id="59" dur="500" fill="hold"/>
                                        <p:tgtEl>
                                          <p:spTgt spid="3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6" grpId="0" animBg="1"/>
      <p:bldP spid="18" grpId="0" animBg="1"/>
      <p:bldP spid="19" grpId="0" animBg="1"/>
      <p:bldP spid="21" grpId="0" animBg="1"/>
      <p:bldP spid="22" grpId="0" animBg="1"/>
      <p:bldP spid="23" grpId="0" animBg="1"/>
      <p:bldP spid="30" grpId="0"/>
      <p:bldP spid="32" grpId="0"/>
      <p:bldP spid="3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nvSpPr>
        <p:spPr>
          <a:xfrm>
            <a:off x="0" y="0"/>
            <a:ext cx="9144000" cy="896526"/>
          </a:xfrm>
          <a:prstGeom prst="rect">
            <a:avLst/>
          </a:prstGeom>
          <a:gradFill>
            <a:gsLst>
              <a:gs pos="0">
                <a:schemeClr val="accent1">
                  <a:tint val="66000"/>
                  <a:satMod val="160000"/>
                </a:schemeClr>
              </a:gs>
              <a:gs pos="30000">
                <a:schemeClr val="accent1">
                  <a:tint val="44500"/>
                  <a:satMod val="160000"/>
                  <a:alpha val="74000"/>
                </a:schemeClr>
              </a:gs>
              <a:gs pos="100000">
                <a:schemeClr val="accent1">
                  <a:tint val="23500"/>
                  <a:satMod val="16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8786" name="Rectangle 2"/>
          <p:cNvSpPr>
            <a:spLocks noGrp="1" noChangeArrowheads="1"/>
          </p:cNvSpPr>
          <p:nvPr>
            <p:ph idx="4294967295"/>
          </p:nvPr>
        </p:nvSpPr>
        <p:spPr>
          <a:xfrm>
            <a:off x="357188" y="1785938"/>
            <a:ext cx="8461375" cy="2508250"/>
          </a:xfrm>
        </p:spPr>
        <p:txBody>
          <a:bodyPr/>
          <a:lstStyle/>
          <a:p>
            <a:pPr marL="0" indent="0" eaLnBrk="1" hangingPunct="1">
              <a:lnSpc>
                <a:spcPct val="120000"/>
              </a:lnSpc>
              <a:buFontTx/>
              <a:buNone/>
            </a:pPr>
            <a:r>
              <a:rPr lang="en-US" altLang="zh-CN" sz="2100" b="1" dirty="0" smtClean="0">
                <a:latin typeface="方正中等线简体" pitchFamily="2" charset="-122"/>
                <a:ea typeface="方正中等线简体" pitchFamily="2" charset="-122"/>
              </a:rPr>
              <a:t>   </a:t>
            </a:r>
            <a:r>
              <a:rPr lang="zh-CN" altLang="en-US" sz="2100" dirty="0" smtClean="0">
                <a:latin typeface="华文中宋" pitchFamily="2" charset="-122"/>
                <a:ea typeface="华文中宋" pitchFamily="2" charset="-122"/>
              </a:rPr>
              <a:t>自建校以来，共培养各类人才</a:t>
            </a:r>
            <a:r>
              <a:rPr lang="en-US" altLang="zh-CN" sz="2100" dirty="0" smtClean="0">
                <a:latin typeface="华文中宋" pitchFamily="2" charset="-122"/>
                <a:ea typeface="华文中宋" pitchFamily="2" charset="-122"/>
              </a:rPr>
              <a:t>14</a:t>
            </a:r>
            <a:r>
              <a:rPr lang="zh-CN" altLang="en-US" sz="2100" dirty="0" smtClean="0">
                <a:latin typeface="华文中宋" pitchFamily="2" charset="-122"/>
                <a:ea typeface="华文中宋" pitchFamily="2" charset="-122"/>
              </a:rPr>
              <a:t>万余人。大部分已成为国家政治、经济、科技、教育领域，尤其是冶金、材料工业领域的栋梁和精英：</a:t>
            </a:r>
          </a:p>
          <a:p>
            <a:pPr marL="828675" lvl="1" eaLnBrk="1" hangingPunct="1">
              <a:buClr>
                <a:srgbClr val="FF6600"/>
              </a:buClr>
              <a:buFont typeface="Wingdings" pitchFamily="2" charset="2"/>
              <a:buChar char="l"/>
            </a:pPr>
            <a:r>
              <a:rPr lang="zh-CN" altLang="en-US" sz="2000" dirty="0" smtClean="0">
                <a:latin typeface="华文中宋" pitchFamily="2" charset="-122"/>
                <a:ea typeface="华文中宋" pitchFamily="2" charset="-122"/>
              </a:rPr>
              <a:t>罗干、刘淇、徐匡迪、黄孟复、范长龙等党和国家领导人</a:t>
            </a:r>
          </a:p>
          <a:p>
            <a:pPr marL="828675" lvl="1" eaLnBrk="1" hangingPunct="1">
              <a:buClr>
                <a:srgbClr val="FF6600"/>
              </a:buClr>
              <a:buFont typeface="Wingdings" pitchFamily="2" charset="2"/>
              <a:buChar char="l"/>
            </a:pPr>
            <a:r>
              <a:rPr lang="en-US" altLang="zh-CN" sz="2000" dirty="0" smtClean="0">
                <a:solidFill>
                  <a:srgbClr val="FF3300"/>
                </a:solidFill>
                <a:latin typeface="华文中宋" pitchFamily="2" charset="-122"/>
                <a:ea typeface="华文中宋" pitchFamily="2" charset="-122"/>
              </a:rPr>
              <a:t>36</a:t>
            </a:r>
            <a:r>
              <a:rPr lang="zh-CN" altLang="en-US" sz="2000" dirty="0" smtClean="0">
                <a:latin typeface="华文中宋" pitchFamily="2" charset="-122"/>
                <a:ea typeface="华文中宋" pitchFamily="2" charset="-122"/>
              </a:rPr>
              <a:t>位中国科学院或中国工程院院士</a:t>
            </a:r>
          </a:p>
          <a:p>
            <a:pPr marL="828675" lvl="1" eaLnBrk="1" hangingPunct="1">
              <a:buClr>
                <a:srgbClr val="FF6600"/>
              </a:buClr>
              <a:buFont typeface="Wingdings" pitchFamily="2" charset="2"/>
              <a:buChar char="l"/>
            </a:pPr>
            <a:r>
              <a:rPr lang="en-US" altLang="zh-CN" sz="2000" dirty="0" smtClean="0">
                <a:solidFill>
                  <a:srgbClr val="FF0000"/>
                </a:solidFill>
                <a:latin typeface="华文中宋" pitchFamily="2" charset="-122"/>
                <a:ea typeface="华文中宋" pitchFamily="2" charset="-122"/>
              </a:rPr>
              <a:t>50</a:t>
            </a:r>
            <a:r>
              <a:rPr lang="zh-CN" altLang="en-US" sz="2000" dirty="0" smtClean="0">
                <a:latin typeface="华文中宋" pitchFamily="2" charset="-122"/>
                <a:ea typeface="华文中宋" pitchFamily="2" charset="-122"/>
              </a:rPr>
              <a:t>余位省部级政府官员</a:t>
            </a:r>
            <a:endParaRPr lang="en-US" altLang="zh-CN" sz="2000" dirty="0" smtClean="0">
              <a:latin typeface="华文中宋" pitchFamily="2" charset="-122"/>
              <a:ea typeface="华文中宋" pitchFamily="2" charset="-122"/>
            </a:endParaRPr>
          </a:p>
          <a:p>
            <a:pPr marL="828675" lvl="1" eaLnBrk="1" hangingPunct="1">
              <a:buClr>
                <a:srgbClr val="FF6600"/>
              </a:buClr>
              <a:buFont typeface="Wingdings" pitchFamily="2" charset="2"/>
              <a:buChar char="l"/>
            </a:pPr>
            <a:r>
              <a:rPr lang="en-US" altLang="zh-CN" sz="2000" dirty="0" smtClean="0">
                <a:solidFill>
                  <a:srgbClr val="FF0000"/>
                </a:solidFill>
                <a:latin typeface="华文中宋" pitchFamily="2" charset="-122"/>
                <a:ea typeface="华文中宋" pitchFamily="2" charset="-122"/>
              </a:rPr>
              <a:t>230</a:t>
            </a:r>
            <a:r>
              <a:rPr lang="zh-CN" altLang="en-US" sz="2000" dirty="0" smtClean="0">
                <a:latin typeface="华文中宋" pitchFamily="2" charset="-122"/>
                <a:ea typeface="华文中宋" pitchFamily="2" charset="-122"/>
              </a:rPr>
              <a:t>余人在任或曾任大中型冶金企业董事长、总经理或总工程师</a:t>
            </a:r>
          </a:p>
        </p:txBody>
      </p:sp>
      <p:sp>
        <p:nvSpPr>
          <p:cNvPr id="17" name="灯片编号占位符 5"/>
          <p:cNvSpPr txBox="1">
            <a:spLocks noGrp="1"/>
          </p:cNvSpPr>
          <p:nvPr/>
        </p:nvSpPr>
        <p:spPr>
          <a:xfrm>
            <a:off x="7924800" y="6356350"/>
            <a:ext cx="762000" cy="365125"/>
          </a:xfrm>
          <a:prstGeom prst="rect">
            <a:avLst/>
          </a:prstGeom>
          <a:noFill/>
        </p:spPr>
        <p:txBody>
          <a:bodyPr lIns="0" tIns="0" rIns="0" bIns="0" anchor="b"/>
          <a:lstStyle/>
          <a:p>
            <a:pPr algn="r" fontAlgn="auto">
              <a:lnSpc>
                <a:spcPct val="120000"/>
              </a:lnSpc>
              <a:spcBef>
                <a:spcPts val="0"/>
              </a:spcBef>
              <a:spcAft>
                <a:spcPts val="0"/>
              </a:spcAft>
              <a:buClr>
                <a:srgbClr val="FFFFCC"/>
              </a:buClr>
              <a:buSzPct val="80000"/>
              <a:buFont typeface="Wingdings" pitchFamily="2" charset="2"/>
              <a:buNone/>
              <a:defRPr/>
            </a:pPr>
            <a:fld id="{3CFAE984-9772-41C6-9389-47CF113C5321}" type="slidenum">
              <a:rPr lang="en-US" altLang="zh-CN" sz="1200">
                <a:solidFill>
                  <a:schemeClr val="tx2">
                    <a:shade val="90000"/>
                  </a:schemeClr>
                </a:solidFill>
                <a:latin typeface="+mn-lt"/>
                <a:ea typeface="+mn-ea"/>
              </a:rPr>
              <a:pPr algn="r" fontAlgn="auto">
                <a:lnSpc>
                  <a:spcPct val="120000"/>
                </a:lnSpc>
                <a:spcBef>
                  <a:spcPts val="0"/>
                </a:spcBef>
                <a:spcAft>
                  <a:spcPts val="0"/>
                </a:spcAft>
                <a:buClr>
                  <a:srgbClr val="FFFFCC"/>
                </a:buClr>
                <a:buSzPct val="80000"/>
                <a:buFont typeface="Wingdings" pitchFamily="2" charset="2"/>
                <a:buNone/>
                <a:defRPr/>
              </a:pPr>
              <a:t>2</a:t>
            </a:fld>
            <a:endParaRPr lang="en-US" altLang="zh-CN" sz="1200">
              <a:solidFill>
                <a:schemeClr val="tx2">
                  <a:shade val="90000"/>
                </a:schemeClr>
              </a:solidFill>
              <a:latin typeface="+mn-lt"/>
              <a:ea typeface="+mn-ea"/>
            </a:endParaRPr>
          </a:p>
        </p:txBody>
      </p:sp>
      <p:grpSp>
        <p:nvGrpSpPr>
          <p:cNvPr id="25" name="组合 24"/>
          <p:cNvGrpSpPr/>
          <p:nvPr/>
        </p:nvGrpSpPr>
        <p:grpSpPr>
          <a:xfrm>
            <a:off x="358253" y="4425950"/>
            <a:ext cx="8424000" cy="2239962"/>
            <a:chOff x="358253" y="4425950"/>
            <a:chExt cx="8380274" cy="2239962"/>
          </a:xfrm>
        </p:grpSpPr>
        <p:grpSp>
          <p:nvGrpSpPr>
            <p:cNvPr id="24" name="组合 23"/>
            <p:cNvGrpSpPr/>
            <p:nvPr/>
          </p:nvGrpSpPr>
          <p:grpSpPr>
            <a:xfrm>
              <a:off x="358253" y="4425950"/>
              <a:ext cx="8380274" cy="2239962"/>
              <a:chOff x="358253" y="4425950"/>
              <a:chExt cx="8380274" cy="2239962"/>
            </a:xfrm>
          </p:grpSpPr>
          <p:sp>
            <p:nvSpPr>
              <p:cNvPr id="9226" name="Rectangle 21"/>
              <p:cNvSpPr>
                <a:spLocks noChangeArrowheads="1"/>
              </p:cNvSpPr>
              <p:nvPr/>
            </p:nvSpPr>
            <p:spPr bwMode="auto">
              <a:xfrm>
                <a:off x="458527" y="4425950"/>
                <a:ext cx="8280000" cy="1854206"/>
              </a:xfrm>
              <a:prstGeom prst="rect">
                <a:avLst/>
              </a:prstGeom>
              <a:gradFill rotWithShape="1">
                <a:gsLst>
                  <a:gs pos="0">
                    <a:srgbClr val="BEDFFF"/>
                  </a:gs>
                  <a:gs pos="100000">
                    <a:srgbClr val="3399FF"/>
                  </a:gs>
                </a:gsLst>
                <a:lin ang="5400000" scaled="1"/>
              </a:gradFill>
              <a:ln w="9525">
                <a:noFill/>
                <a:miter lim="800000"/>
                <a:headEnd/>
                <a:tailEnd/>
              </a:ln>
            </p:spPr>
            <p:txBody>
              <a:bodyPr lIns="90000" tIns="46800" rIns="90000" bIns="46800" anchor="ctr">
                <a:spAutoFit/>
              </a:bodyPr>
              <a:lstStyle/>
              <a:p>
                <a:pPr eaLnBrk="0" hangingPunct="0">
                  <a:lnSpc>
                    <a:spcPct val="120000"/>
                  </a:lnSpc>
                  <a:buClr>
                    <a:srgbClr val="FFFFCC"/>
                  </a:buClr>
                  <a:buSzPct val="80000"/>
                  <a:buFont typeface="Wingdings" pitchFamily="2" charset="2"/>
                  <a:buNone/>
                </a:pPr>
                <a:endParaRPr lang="zh-CN" altLang="en-US" sz="2800">
                  <a:latin typeface="Calibri" pitchFamily="34" charset="0"/>
                </a:endParaRPr>
              </a:p>
            </p:txBody>
          </p:sp>
          <p:pic>
            <p:nvPicPr>
              <p:cNvPr id="9227" name="Picture 12" descr="刘淇"/>
              <p:cNvPicPr>
                <a:picLocks noChangeAspect="1" noChangeArrowheads="1"/>
              </p:cNvPicPr>
              <p:nvPr/>
            </p:nvPicPr>
            <p:blipFill>
              <a:blip r:embed="rId3" cstate="print"/>
              <a:srcRect/>
              <a:stretch>
                <a:fillRect/>
              </a:stretch>
            </p:blipFill>
            <p:spPr bwMode="auto">
              <a:xfrm>
                <a:off x="2367683" y="4511668"/>
                <a:ext cx="1233488" cy="1728793"/>
              </a:xfrm>
              <a:prstGeom prst="rect">
                <a:avLst/>
              </a:prstGeom>
              <a:noFill/>
              <a:ln w="9525">
                <a:noFill/>
                <a:miter lim="800000"/>
                <a:headEnd/>
                <a:tailEnd/>
              </a:ln>
            </p:spPr>
          </p:pic>
          <p:pic>
            <p:nvPicPr>
              <p:cNvPr id="9228" name="Picture 13" descr="xukuangdi(2)">
                <a:hlinkClick r:id="rId4"/>
              </p:cNvPr>
              <p:cNvPicPr>
                <a:picLocks noChangeAspect="1" noChangeArrowheads="1"/>
              </p:cNvPicPr>
              <p:nvPr/>
            </p:nvPicPr>
            <p:blipFill>
              <a:blip r:embed="rId5" cstate="print"/>
              <a:srcRect/>
              <a:stretch>
                <a:fillRect/>
              </a:stretch>
            </p:blipFill>
            <p:spPr bwMode="auto">
              <a:xfrm>
                <a:off x="3984361" y="4513256"/>
                <a:ext cx="1233487" cy="1727205"/>
              </a:xfrm>
              <a:prstGeom prst="rect">
                <a:avLst/>
              </a:prstGeom>
              <a:noFill/>
              <a:ln w="9525">
                <a:noFill/>
                <a:miter lim="800000"/>
                <a:headEnd/>
                <a:tailEnd/>
              </a:ln>
            </p:spPr>
          </p:pic>
          <p:sp>
            <p:nvSpPr>
              <p:cNvPr id="1398798" name="Rectangle 14"/>
              <p:cNvSpPr>
                <a:spLocks noChangeArrowheads="1"/>
              </p:cNvSpPr>
              <p:nvPr/>
            </p:nvSpPr>
            <p:spPr bwMode="auto">
              <a:xfrm>
                <a:off x="2158874" y="6311899"/>
                <a:ext cx="1655763" cy="336550"/>
              </a:xfrm>
              <a:prstGeom prst="rect">
                <a:avLst/>
              </a:prstGeom>
              <a:noFill/>
              <a:ln w="9525">
                <a:noFill/>
                <a:miter lim="800000"/>
                <a:headEnd/>
                <a:tailEnd/>
              </a:ln>
              <a:effectLst/>
            </p:spPr>
            <p:txBody>
              <a:bodyPr>
                <a:spAutoFit/>
              </a:bodyPr>
              <a:lstStyle/>
              <a:p>
                <a:pPr algn="ctr" fontAlgn="auto">
                  <a:spcBef>
                    <a:spcPts val="0"/>
                  </a:spcBef>
                  <a:spcAft>
                    <a:spcPts val="0"/>
                  </a:spcAft>
                  <a:defRPr/>
                </a:pPr>
                <a:r>
                  <a:rPr lang="zh-CN" altLang="en-US" sz="1600" b="1" dirty="0">
                    <a:solidFill>
                      <a:srgbClr val="000066"/>
                    </a:solidFill>
                    <a:effectLst>
                      <a:outerShdw blurRad="38100" dist="38100" dir="2700000" algn="tl">
                        <a:srgbClr val="C0C0C0"/>
                      </a:outerShdw>
                    </a:effectLst>
                    <a:latin typeface="Arial" charset="0"/>
                    <a:ea typeface="方正中等线简体" pitchFamily="65" charset="-122"/>
                  </a:rPr>
                  <a:t>刘  淇</a:t>
                </a:r>
                <a:endParaRPr lang="zh-CN" altLang="en-US" sz="1200" b="1" dirty="0">
                  <a:effectLst>
                    <a:outerShdw blurRad="38100" dist="38100" dir="2700000" algn="tl">
                      <a:srgbClr val="C0C0C0"/>
                    </a:outerShdw>
                  </a:effectLst>
                  <a:latin typeface="Arial" charset="0"/>
                  <a:ea typeface="方正中等线简体" pitchFamily="65" charset="-122"/>
                </a:endParaRPr>
              </a:p>
            </p:txBody>
          </p:sp>
          <p:pic>
            <p:nvPicPr>
              <p:cNvPr id="9230" name="Picture 15" descr="黄孟复"/>
              <p:cNvPicPr preferRelativeResize="0">
                <a:picLocks noChangeAspect="1" noChangeArrowheads="1"/>
              </p:cNvPicPr>
              <p:nvPr/>
            </p:nvPicPr>
            <p:blipFill>
              <a:blip r:embed="rId6" cstate="print"/>
              <a:srcRect/>
              <a:stretch>
                <a:fillRect/>
              </a:stretch>
            </p:blipFill>
            <p:spPr bwMode="auto">
              <a:xfrm>
                <a:off x="5614837" y="4513256"/>
                <a:ext cx="1268412" cy="1727205"/>
              </a:xfrm>
              <a:prstGeom prst="rect">
                <a:avLst/>
              </a:prstGeom>
              <a:noFill/>
              <a:ln w="9525">
                <a:noFill/>
                <a:miter lim="800000"/>
                <a:headEnd/>
                <a:tailEnd/>
              </a:ln>
            </p:spPr>
          </p:pic>
          <p:sp>
            <p:nvSpPr>
              <p:cNvPr id="1398800" name="Rectangle 16"/>
              <p:cNvSpPr>
                <a:spLocks noChangeArrowheads="1"/>
              </p:cNvSpPr>
              <p:nvPr/>
            </p:nvSpPr>
            <p:spPr bwMode="auto">
              <a:xfrm>
                <a:off x="5447671" y="6329362"/>
                <a:ext cx="1582737" cy="336550"/>
              </a:xfrm>
              <a:prstGeom prst="rect">
                <a:avLst/>
              </a:prstGeom>
              <a:noFill/>
              <a:ln w="9525">
                <a:noFill/>
                <a:miter lim="800000"/>
                <a:headEnd/>
                <a:tailEnd/>
              </a:ln>
              <a:effectLst/>
            </p:spPr>
            <p:txBody>
              <a:bodyPr anchor="ctr">
                <a:spAutoFit/>
              </a:bodyPr>
              <a:lstStyle/>
              <a:p>
                <a:pPr algn="ctr" fontAlgn="auto">
                  <a:spcBef>
                    <a:spcPts val="0"/>
                  </a:spcBef>
                  <a:spcAft>
                    <a:spcPts val="0"/>
                  </a:spcAft>
                  <a:defRPr/>
                </a:pPr>
                <a:r>
                  <a:rPr lang="zh-CN" altLang="en-US" sz="1600" b="1" dirty="0">
                    <a:solidFill>
                      <a:srgbClr val="000066"/>
                    </a:solidFill>
                    <a:effectLst>
                      <a:outerShdw blurRad="38100" dist="38100" dir="2700000" algn="tl">
                        <a:srgbClr val="C0C0C0"/>
                      </a:outerShdw>
                    </a:effectLst>
                    <a:latin typeface="Arial" charset="0"/>
                    <a:ea typeface="方正中等线简体" pitchFamily="65" charset="-122"/>
                  </a:rPr>
                  <a:t>黄孟复</a:t>
                </a:r>
              </a:p>
            </p:txBody>
          </p:sp>
          <p:sp>
            <p:nvSpPr>
              <p:cNvPr id="1398801" name="Rectangle 17"/>
              <p:cNvSpPr>
                <a:spLocks noChangeArrowheads="1"/>
              </p:cNvSpPr>
              <p:nvPr/>
            </p:nvSpPr>
            <p:spPr bwMode="auto">
              <a:xfrm>
                <a:off x="3624321" y="6329362"/>
                <a:ext cx="1944687" cy="336550"/>
              </a:xfrm>
              <a:prstGeom prst="rect">
                <a:avLst/>
              </a:prstGeom>
              <a:noFill/>
              <a:ln w="9525">
                <a:noFill/>
                <a:miter lim="800000"/>
                <a:headEnd/>
                <a:tailEnd/>
              </a:ln>
              <a:effectLst/>
            </p:spPr>
            <p:txBody>
              <a:bodyPr anchor="ctr">
                <a:spAutoFit/>
              </a:bodyPr>
              <a:lstStyle/>
              <a:p>
                <a:pPr algn="ctr" fontAlgn="auto">
                  <a:spcBef>
                    <a:spcPts val="0"/>
                  </a:spcBef>
                  <a:spcAft>
                    <a:spcPts val="0"/>
                  </a:spcAft>
                  <a:defRPr/>
                </a:pPr>
                <a:r>
                  <a:rPr lang="zh-CN" altLang="en-US" sz="1600" b="1" dirty="0">
                    <a:solidFill>
                      <a:srgbClr val="000066"/>
                    </a:solidFill>
                    <a:effectLst>
                      <a:outerShdw blurRad="38100" dist="38100" dir="2700000" algn="tl">
                        <a:srgbClr val="C0C0C0"/>
                      </a:outerShdw>
                    </a:effectLst>
                    <a:latin typeface="Arial" charset="0"/>
                    <a:ea typeface="方正中等线简体" pitchFamily="65" charset="-122"/>
                  </a:rPr>
                  <a:t>徐匡迪</a:t>
                </a:r>
                <a:endParaRPr lang="zh-CN" altLang="en-US" sz="1200" b="1" dirty="0">
                  <a:effectLst>
                    <a:outerShdw blurRad="38100" dist="38100" dir="2700000" algn="tl">
                      <a:srgbClr val="C0C0C0"/>
                    </a:outerShdw>
                  </a:effectLst>
                  <a:latin typeface="Arial" charset="0"/>
                  <a:ea typeface="方正中等线简体" pitchFamily="65" charset="-122"/>
                </a:endParaRPr>
              </a:p>
            </p:txBody>
          </p:sp>
          <p:pic>
            <p:nvPicPr>
              <p:cNvPr id="9233" name="Picture 18" descr="校友风采"/>
              <p:cNvPicPr>
                <a:picLocks noChangeAspect="1" noChangeArrowheads="1"/>
              </p:cNvPicPr>
              <p:nvPr/>
            </p:nvPicPr>
            <p:blipFill>
              <a:blip r:embed="rId7" cstate="print"/>
              <a:srcRect/>
              <a:stretch>
                <a:fillRect/>
              </a:stretch>
            </p:blipFill>
            <p:spPr bwMode="auto">
              <a:xfrm>
                <a:off x="708650" y="4511667"/>
                <a:ext cx="1295400" cy="1733555"/>
              </a:xfrm>
              <a:prstGeom prst="rect">
                <a:avLst/>
              </a:prstGeom>
              <a:noFill/>
              <a:ln w="9525">
                <a:noFill/>
                <a:miter lim="800000"/>
                <a:headEnd/>
                <a:tailEnd/>
              </a:ln>
            </p:spPr>
          </p:pic>
          <p:sp>
            <p:nvSpPr>
              <p:cNvPr id="1398803" name="Rectangle 19"/>
              <p:cNvSpPr>
                <a:spLocks noChangeArrowheads="1"/>
              </p:cNvSpPr>
              <p:nvPr/>
            </p:nvSpPr>
            <p:spPr bwMode="auto">
              <a:xfrm>
                <a:off x="358253" y="6329360"/>
                <a:ext cx="1727200" cy="336550"/>
              </a:xfrm>
              <a:prstGeom prst="rect">
                <a:avLst/>
              </a:prstGeom>
              <a:noFill/>
              <a:ln w="9525">
                <a:noFill/>
                <a:miter lim="800000"/>
                <a:headEnd/>
                <a:tailEnd/>
              </a:ln>
              <a:effectLst/>
            </p:spPr>
            <p:txBody>
              <a:bodyPr>
                <a:spAutoFit/>
              </a:bodyPr>
              <a:lstStyle/>
              <a:p>
                <a:pPr algn="ctr" fontAlgn="auto">
                  <a:spcBef>
                    <a:spcPts val="0"/>
                  </a:spcBef>
                  <a:spcAft>
                    <a:spcPts val="0"/>
                  </a:spcAft>
                  <a:defRPr/>
                </a:pPr>
                <a:r>
                  <a:rPr lang="zh-CN" altLang="en-US" sz="1600" b="1" dirty="0">
                    <a:solidFill>
                      <a:srgbClr val="000066"/>
                    </a:solidFill>
                    <a:effectLst>
                      <a:outerShdw blurRad="38100" dist="38100" dir="2700000" algn="tl">
                        <a:srgbClr val="C0C0C0"/>
                      </a:outerShdw>
                    </a:effectLst>
                    <a:latin typeface="Arial" charset="0"/>
                    <a:ea typeface="方正中等线简体" pitchFamily="65" charset="-122"/>
                  </a:rPr>
                  <a:t>罗  干</a:t>
                </a:r>
              </a:p>
            </p:txBody>
          </p:sp>
        </p:grpSp>
        <p:pic>
          <p:nvPicPr>
            <p:cNvPr id="13314" name="Picture 2" descr="http://e.hiphotos.baidu.com/baike/c0%3Dbaike80%2C5%2C5%2C80%2C26/sign=ba87aa78cb1349546a13e0363727f93d/377adab44aed2e736f8c94d58701a18b86d6277f9f2fc2de.jpg"/>
            <p:cNvPicPr>
              <a:picLocks noChangeAspect="1" noChangeArrowheads="1"/>
            </p:cNvPicPr>
            <p:nvPr/>
          </p:nvPicPr>
          <p:blipFill>
            <a:blip r:embed="rId8" cstate="print"/>
            <a:srcRect/>
            <a:stretch>
              <a:fillRect/>
            </a:stretch>
          </p:blipFill>
          <p:spPr bwMode="auto">
            <a:xfrm>
              <a:off x="7256888" y="4497545"/>
              <a:ext cx="1248988" cy="1728192"/>
            </a:xfrm>
            <a:prstGeom prst="rect">
              <a:avLst/>
            </a:prstGeom>
            <a:noFill/>
          </p:spPr>
        </p:pic>
      </p:grpSp>
      <p:sp>
        <p:nvSpPr>
          <p:cNvPr id="23" name="Rectangle 16"/>
          <p:cNvSpPr>
            <a:spLocks noChangeArrowheads="1"/>
          </p:cNvSpPr>
          <p:nvPr/>
        </p:nvSpPr>
        <p:spPr bwMode="auto">
          <a:xfrm>
            <a:off x="7080705" y="6332470"/>
            <a:ext cx="1582737" cy="336550"/>
          </a:xfrm>
          <a:prstGeom prst="rect">
            <a:avLst/>
          </a:prstGeom>
          <a:noFill/>
          <a:ln w="9525">
            <a:noFill/>
            <a:miter lim="800000"/>
            <a:headEnd/>
            <a:tailEnd/>
          </a:ln>
          <a:effectLst/>
        </p:spPr>
        <p:txBody>
          <a:bodyPr anchor="ctr">
            <a:spAutoFit/>
          </a:bodyPr>
          <a:lstStyle/>
          <a:p>
            <a:pPr algn="ctr" fontAlgn="auto">
              <a:spcBef>
                <a:spcPts val="0"/>
              </a:spcBef>
              <a:spcAft>
                <a:spcPts val="0"/>
              </a:spcAft>
              <a:defRPr/>
            </a:pPr>
            <a:r>
              <a:rPr lang="zh-CN" altLang="en-US" sz="1600" b="1" dirty="0" smtClean="0">
                <a:solidFill>
                  <a:srgbClr val="000066"/>
                </a:solidFill>
                <a:effectLst>
                  <a:outerShdw blurRad="38100" dist="38100" dir="2700000" algn="tl">
                    <a:srgbClr val="C0C0C0"/>
                  </a:outerShdw>
                </a:effectLst>
                <a:latin typeface="Arial" charset="0"/>
                <a:ea typeface="方正中等线简体" pitchFamily="65" charset="-122"/>
              </a:rPr>
              <a:t>范长龙</a:t>
            </a:r>
            <a:endParaRPr lang="zh-CN" altLang="en-US" sz="1600" b="1" dirty="0">
              <a:solidFill>
                <a:srgbClr val="000066"/>
              </a:solidFill>
              <a:effectLst>
                <a:outerShdw blurRad="38100" dist="38100" dir="2700000" algn="tl">
                  <a:srgbClr val="C0C0C0"/>
                </a:outerShdw>
              </a:effectLst>
              <a:latin typeface="Arial" charset="0"/>
              <a:ea typeface="方正中等线简体" pitchFamily="65" charset="-122"/>
            </a:endParaRPr>
          </a:p>
        </p:txBody>
      </p:sp>
      <p:sp>
        <p:nvSpPr>
          <p:cNvPr id="26" name="上凸带形 25"/>
          <p:cNvSpPr/>
          <p:nvPr/>
        </p:nvSpPr>
        <p:spPr>
          <a:xfrm>
            <a:off x="2286000" y="1857375"/>
            <a:ext cx="4643438" cy="857250"/>
          </a:xfrm>
          <a:prstGeom prst="ribbon2">
            <a:avLst/>
          </a:prstGeom>
        </p:spPr>
        <p:style>
          <a:lnRef idx="1">
            <a:schemeClr val="accent2"/>
          </a:lnRef>
          <a:fillRef idx="2">
            <a:schemeClr val="accent2"/>
          </a:fillRef>
          <a:effectRef idx="1">
            <a:schemeClr val="accent2"/>
          </a:effectRef>
          <a:fontRef idx="minor">
            <a:schemeClr val="dk1"/>
          </a:fontRef>
        </p:style>
        <p:txBody>
          <a:bodyPr anchor="ctr"/>
          <a:lstStyle/>
          <a:p>
            <a:pPr algn="ctr" fontAlgn="auto">
              <a:spcBef>
                <a:spcPts val="0"/>
              </a:spcBef>
              <a:spcAft>
                <a:spcPts val="0"/>
              </a:spcAft>
              <a:defRPr/>
            </a:pPr>
            <a:r>
              <a:rPr lang="zh-CN" altLang="en-US" sz="2800" dirty="0">
                <a:solidFill>
                  <a:schemeClr val="tx1"/>
                </a:solidFill>
                <a:effectLst>
                  <a:outerShdw blurRad="38100" dist="38100" dir="2700000" algn="tl">
                    <a:srgbClr val="C0C0C0"/>
                  </a:outerShdw>
                </a:effectLst>
                <a:latin typeface="Arial" charset="0"/>
                <a:ea typeface="华文行楷" pitchFamily="2" charset="-122"/>
              </a:rPr>
              <a:t>钢铁摇篮</a:t>
            </a:r>
          </a:p>
        </p:txBody>
      </p:sp>
      <p:sp>
        <p:nvSpPr>
          <p:cNvPr id="27" name="上凸带形 26"/>
          <p:cNvSpPr/>
          <p:nvPr/>
        </p:nvSpPr>
        <p:spPr>
          <a:xfrm>
            <a:off x="2214563" y="2714625"/>
            <a:ext cx="4643437" cy="857250"/>
          </a:xfrm>
          <a:prstGeom prst="ribbon2">
            <a:avLst/>
          </a:prstGeom>
        </p:spPr>
        <p:style>
          <a:lnRef idx="1">
            <a:schemeClr val="accent3"/>
          </a:lnRef>
          <a:fillRef idx="2">
            <a:schemeClr val="accent3"/>
          </a:fillRef>
          <a:effectRef idx="1">
            <a:schemeClr val="accent3"/>
          </a:effectRef>
          <a:fontRef idx="minor">
            <a:schemeClr val="dk1"/>
          </a:fontRef>
        </p:style>
        <p:txBody>
          <a:bodyPr anchor="ctr"/>
          <a:lstStyle/>
          <a:p>
            <a:pPr algn="ctr" fontAlgn="auto">
              <a:spcBef>
                <a:spcPts val="0"/>
              </a:spcBef>
              <a:spcAft>
                <a:spcPts val="0"/>
              </a:spcAft>
              <a:defRPr/>
            </a:pPr>
            <a:r>
              <a:rPr lang="zh-CN" altLang="en-US" sz="2800" dirty="0">
                <a:solidFill>
                  <a:schemeClr val="tx1"/>
                </a:solidFill>
                <a:effectLst>
                  <a:outerShdw blurRad="38100" dist="38100" dir="2700000" algn="tl">
                    <a:srgbClr val="C0C0C0"/>
                  </a:outerShdw>
                </a:effectLst>
                <a:latin typeface="Arial" charset="0"/>
                <a:ea typeface="华文行楷" pitchFamily="2" charset="-122"/>
              </a:rPr>
              <a:t>院士摇篮</a:t>
            </a:r>
          </a:p>
        </p:txBody>
      </p:sp>
      <p:sp>
        <p:nvSpPr>
          <p:cNvPr id="28" name="上凸带形 27"/>
          <p:cNvSpPr/>
          <p:nvPr/>
        </p:nvSpPr>
        <p:spPr>
          <a:xfrm>
            <a:off x="2214563" y="3571875"/>
            <a:ext cx="4643437" cy="857250"/>
          </a:xfrm>
          <a:prstGeom prst="ribbon2">
            <a:avLst/>
          </a:prstGeom>
        </p:spPr>
        <p:style>
          <a:lnRef idx="1">
            <a:schemeClr val="accent4"/>
          </a:lnRef>
          <a:fillRef idx="2">
            <a:schemeClr val="accent4"/>
          </a:fillRef>
          <a:effectRef idx="1">
            <a:schemeClr val="accent4"/>
          </a:effectRef>
          <a:fontRef idx="minor">
            <a:schemeClr val="dk1"/>
          </a:fontRef>
        </p:style>
        <p:txBody>
          <a:bodyPr anchor="ctr"/>
          <a:lstStyle/>
          <a:p>
            <a:pPr algn="ctr" fontAlgn="auto">
              <a:spcBef>
                <a:spcPts val="0"/>
              </a:spcBef>
              <a:spcAft>
                <a:spcPts val="0"/>
              </a:spcAft>
              <a:defRPr/>
            </a:pPr>
            <a:r>
              <a:rPr lang="zh-CN" altLang="en-US" sz="2800" dirty="0">
                <a:solidFill>
                  <a:schemeClr val="tx1"/>
                </a:solidFill>
                <a:effectLst>
                  <a:outerShdw blurRad="38100" dist="38100" dir="2700000" algn="tl">
                    <a:srgbClr val="C0C0C0"/>
                  </a:outerShdw>
                </a:effectLst>
                <a:latin typeface="Arial" charset="0"/>
                <a:ea typeface="华文行楷" pitchFamily="2" charset="-122"/>
              </a:rPr>
              <a:t>市长摇篮</a:t>
            </a:r>
          </a:p>
        </p:txBody>
      </p:sp>
      <p:grpSp>
        <p:nvGrpSpPr>
          <p:cNvPr id="34" name="Group 33"/>
          <p:cNvGrpSpPr>
            <a:grpSpLocks/>
          </p:cNvGrpSpPr>
          <p:nvPr/>
        </p:nvGrpSpPr>
        <p:grpSpPr bwMode="auto">
          <a:xfrm>
            <a:off x="683568" y="980728"/>
            <a:ext cx="3600450" cy="593725"/>
            <a:chOff x="612" y="799"/>
            <a:chExt cx="2268" cy="374"/>
          </a:xfrm>
        </p:grpSpPr>
        <p:sp>
          <p:nvSpPr>
            <p:cNvPr id="35" name="AutoShape 34"/>
            <p:cNvSpPr>
              <a:spLocks noChangeArrowheads="1"/>
            </p:cNvSpPr>
            <p:nvPr/>
          </p:nvSpPr>
          <p:spPr bwMode="auto">
            <a:xfrm>
              <a:off x="696" y="799"/>
              <a:ext cx="2184" cy="374"/>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eaLnBrk="0" fontAlgn="auto" hangingPunct="0">
                <a:spcBef>
                  <a:spcPct val="20000"/>
                </a:spcBef>
                <a:spcAft>
                  <a:spcPts val="0"/>
                </a:spcAft>
                <a:buFont typeface="Arial" charset="0"/>
                <a:buNone/>
                <a:defRPr/>
              </a:pPr>
              <a:r>
                <a:rPr lang="zh-CN" altLang="en-US" sz="2800" dirty="0" smtClean="0">
                  <a:effectLst>
                    <a:outerShdw blurRad="38100" dist="38100" dir="2700000" algn="tl">
                      <a:srgbClr val="C0C0C0"/>
                    </a:outerShdw>
                  </a:effectLst>
                  <a:latin typeface="Arial" charset="0"/>
                  <a:ea typeface="华文行楷" pitchFamily="2" charset="-122"/>
                </a:rPr>
                <a:t>人才辈出</a:t>
              </a:r>
              <a:endParaRPr lang="zh-CN" altLang="en-US" sz="2800" dirty="0">
                <a:effectLst>
                  <a:outerShdw blurRad="38100" dist="38100" dir="2700000" algn="tl">
                    <a:srgbClr val="C0C0C0"/>
                  </a:outerShdw>
                </a:effectLst>
                <a:latin typeface="Arial" charset="0"/>
                <a:ea typeface="华文行楷" pitchFamily="2" charset="-122"/>
              </a:endParaRPr>
            </a:p>
          </p:txBody>
        </p:sp>
        <p:sp>
          <p:nvSpPr>
            <p:cNvPr id="36" name="AutoShape 35"/>
            <p:cNvSpPr>
              <a:spLocks noChangeArrowheads="1"/>
            </p:cNvSpPr>
            <p:nvPr/>
          </p:nvSpPr>
          <p:spPr bwMode="auto">
            <a:xfrm>
              <a:off x="612" y="870"/>
              <a:ext cx="235" cy="231"/>
            </a:xfrm>
            <a:prstGeom prst="roundRect">
              <a:avLst>
                <a:gd name="adj" fmla="val 0"/>
              </a:avLst>
            </a:prstGeom>
            <a:solidFill>
              <a:schemeClr val="bg1"/>
            </a:solidFill>
            <a:ln w="9525" algn="ctr">
              <a:noFill/>
              <a:round/>
              <a:headEnd/>
              <a:tailEnd/>
            </a:ln>
            <a:effectLst>
              <a:outerShdw dist="35921" dir="2700000" algn="ctr" rotWithShape="0">
                <a:schemeClr val="tx1">
                  <a:alpha val="50000"/>
                </a:schemeClr>
              </a:outerShdw>
            </a:effectLst>
          </p:spPr>
          <p:txBody>
            <a:bodyPr wrap="none" anchor="ctr"/>
            <a:lstStyle/>
            <a:p>
              <a:pPr algn="ctr" eaLnBrk="0" fontAlgn="auto" hangingPunct="0">
                <a:spcBef>
                  <a:spcPts val="0"/>
                </a:spcBef>
                <a:spcAft>
                  <a:spcPts val="0"/>
                </a:spcAft>
                <a:defRPr/>
              </a:pPr>
              <a:endParaRPr lang="zh-CN" altLang="zh-CN" sz="2800" b="1">
                <a:solidFill>
                  <a:srgbClr val="FF6600"/>
                </a:solidFill>
                <a:effectLst>
                  <a:outerShdw blurRad="38100" dist="38100" dir="2700000" algn="tl">
                    <a:srgbClr val="C0C0C0"/>
                  </a:outerShdw>
                </a:effectLst>
                <a:latin typeface="Calibri" pitchFamily="34" charset="0"/>
                <a:ea typeface="宋体" charset="-122"/>
                <a:sym typeface="Wingdings" pitchFamily="2" charset="2"/>
              </a:endParaRPr>
            </a:p>
          </p:txBody>
        </p:sp>
        <p:sp>
          <p:nvSpPr>
            <p:cNvPr id="37" name="Freeform 36"/>
            <p:cNvSpPr>
              <a:spLocks/>
            </p:cNvSpPr>
            <p:nvPr/>
          </p:nvSpPr>
          <p:spPr bwMode="auto">
            <a:xfrm>
              <a:off x="627" y="805"/>
              <a:ext cx="303" cy="266"/>
            </a:xfrm>
            <a:custGeom>
              <a:avLst/>
              <a:gdLst>
                <a:gd name="T0" fmla="*/ 0 w 610"/>
                <a:gd name="T1" fmla="*/ 0 h 609"/>
                <a:gd name="T2" fmla="*/ 0 w 610"/>
                <a:gd name="T3" fmla="*/ 0 h 609"/>
                <a:gd name="T4" fmla="*/ 0 w 610"/>
                <a:gd name="T5" fmla="*/ 0 h 609"/>
                <a:gd name="T6" fmla="*/ 0 w 610"/>
                <a:gd name="T7" fmla="*/ 0 h 609"/>
                <a:gd name="T8" fmla="*/ 0 w 610"/>
                <a:gd name="T9" fmla="*/ 0 h 609"/>
                <a:gd name="T10" fmla="*/ 0 w 610"/>
                <a:gd name="T11" fmla="*/ 0 h 609"/>
                <a:gd name="T12" fmla="*/ 0 w 610"/>
                <a:gd name="T13" fmla="*/ 0 h 609"/>
                <a:gd name="T14" fmla="*/ 0 w 610"/>
                <a:gd name="T15" fmla="*/ 0 h 609"/>
                <a:gd name="T16" fmla="*/ 0 w 610"/>
                <a:gd name="T17" fmla="*/ 0 h 609"/>
                <a:gd name="T18" fmla="*/ 0 w 610"/>
                <a:gd name="T19" fmla="*/ 0 h 609"/>
                <a:gd name="T20" fmla="*/ 0 w 610"/>
                <a:gd name="T21" fmla="*/ 0 h 609"/>
                <a:gd name="T22" fmla="*/ 0 w 610"/>
                <a:gd name="T23" fmla="*/ 0 h 609"/>
                <a:gd name="T24" fmla="*/ 0 w 610"/>
                <a:gd name="T25" fmla="*/ 0 h 609"/>
                <a:gd name="T26" fmla="*/ 0 w 610"/>
                <a:gd name="T27" fmla="*/ 0 h 609"/>
                <a:gd name="T28" fmla="*/ 0 w 610"/>
                <a:gd name="T29" fmla="*/ 0 h 609"/>
                <a:gd name="T30" fmla="*/ 0 w 610"/>
                <a:gd name="T31" fmla="*/ 0 h 609"/>
                <a:gd name="T32" fmla="*/ 0 w 610"/>
                <a:gd name="T33" fmla="*/ 0 h 609"/>
                <a:gd name="T34" fmla="*/ 0 w 610"/>
                <a:gd name="T35" fmla="*/ 0 h 609"/>
                <a:gd name="T36" fmla="*/ 0 w 610"/>
                <a:gd name="T37" fmla="*/ 0 h 609"/>
                <a:gd name="T38" fmla="*/ 0 w 610"/>
                <a:gd name="T39" fmla="*/ 0 h 609"/>
                <a:gd name="T40" fmla="*/ 0 w 610"/>
                <a:gd name="T41" fmla="*/ 0 h 609"/>
                <a:gd name="T42" fmla="*/ 0 w 610"/>
                <a:gd name="T43" fmla="*/ 0 h 609"/>
                <a:gd name="T44" fmla="*/ 0 w 610"/>
                <a:gd name="T45" fmla="*/ 0 h 609"/>
                <a:gd name="T46" fmla="*/ 0 w 610"/>
                <a:gd name="T47" fmla="*/ 0 h 609"/>
                <a:gd name="T48" fmla="*/ 0 w 610"/>
                <a:gd name="T49" fmla="*/ 0 h 609"/>
                <a:gd name="T50" fmla="*/ 0 w 610"/>
                <a:gd name="T51" fmla="*/ 0 h 609"/>
                <a:gd name="T52" fmla="*/ 0 w 610"/>
                <a:gd name="T53" fmla="*/ 0 h 609"/>
                <a:gd name="T54" fmla="*/ 0 w 610"/>
                <a:gd name="T55" fmla="*/ 0 h 609"/>
                <a:gd name="T56" fmla="*/ 0 w 610"/>
                <a:gd name="T57" fmla="*/ 0 h 609"/>
                <a:gd name="T58" fmla="*/ 0 w 610"/>
                <a:gd name="T59" fmla="*/ 0 h 609"/>
                <a:gd name="T60" fmla="*/ 0 w 610"/>
                <a:gd name="T61" fmla="*/ 0 h 609"/>
                <a:gd name="T62" fmla="*/ 0 w 610"/>
                <a:gd name="T63" fmla="*/ 0 h 609"/>
                <a:gd name="T64" fmla="*/ 0 w 610"/>
                <a:gd name="T65" fmla="*/ 0 h 609"/>
                <a:gd name="T66" fmla="*/ 0 w 610"/>
                <a:gd name="T67" fmla="*/ 0 h 609"/>
                <a:gd name="T68" fmla="*/ 0 w 610"/>
                <a:gd name="T69" fmla="*/ 0 h 609"/>
                <a:gd name="T70" fmla="*/ 0 w 610"/>
                <a:gd name="T71" fmla="*/ 0 h 609"/>
                <a:gd name="T72" fmla="*/ 0 w 610"/>
                <a:gd name="T73" fmla="*/ 0 h 60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10"/>
                <a:gd name="T112" fmla="*/ 0 h 609"/>
                <a:gd name="T113" fmla="*/ 610 w 610"/>
                <a:gd name="T114" fmla="*/ 609 h 60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10" h="609">
                  <a:moveTo>
                    <a:pt x="88" y="470"/>
                  </a:moveTo>
                  <a:lnTo>
                    <a:pt x="90" y="472"/>
                  </a:lnTo>
                  <a:lnTo>
                    <a:pt x="96" y="476"/>
                  </a:lnTo>
                  <a:lnTo>
                    <a:pt x="105" y="481"/>
                  </a:lnTo>
                  <a:lnTo>
                    <a:pt x="116" y="487"/>
                  </a:lnTo>
                  <a:lnTo>
                    <a:pt x="126" y="497"/>
                  </a:lnTo>
                  <a:lnTo>
                    <a:pt x="138" y="509"/>
                  </a:lnTo>
                  <a:lnTo>
                    <a:pt x="150" y="520"/>
                  </a:lnTo>
                  <a:lnTo>
                    <a:pt x="159" y="535"/>
                  </a:lnTo>
                  <a:lnTo>
                    <a:pt x="168" y="551"/>
                  </a:lnTo>
                  <a:lnTo>
                    <a:pt x="176" y="564"/>
                  </a:lnTo>
                  <a:lnTo>
                    <a:pt x="183" y="576"/>
                  </a:lnTo>
                  <a:lnTo>
                    <a:pt x="189" y="586"/>
                  </a:lnTo>
                  <a:lnTo>
                    <a:pt x="193" y="596"/>
                  </a:lnTo>
                  <a:lnTo>
                    <a:pt x="197" y="601"/>
                  </a:lnTo>
                  <a:lnTo>
                    <a:pt x="200" y="606"/>
                  </a:lnTo>
                  <a:lnTo>
                    <a:pt x="200" y="608"/>
                  </a:lnTo>
                  <a:lnTo>
                    <a:pt x="203" y="601"/>
                  </a:lnTo>
                  <a:lnTo>
                    <a:pt x="206" y="582"/>
                  </a:lnTo>
                  <a:lnTo>
                    <a:pt x="214" y="553"/>
                  </a:lnTo>
                  <a:lnTo>
                    <a:pt x="226" y="519"/>
                  </a:lnTo>
                  <a:lnTo>
                    <a:pt x="239" y="478"/>
                  </a:lnTo>
                  <a:lnTo>
                    <a:pt x="255" y="435"/>
                  </a:lnTo>
                  <a:lnTo>
                    <a:pt x="274" y="391"/>
                  </a:lnTo>
                  <a:lnTo>
                    <a:pt x="296" y="348"/>
                  </a:lnTo>
                  <a:lnTo>
                    <a:pt x="337" y="276"/>
                  </a:lnTo>
                  <a:lnTo>
                    <a:pt x="378" y="217"/>
                  </a:lnTo>
                  <a:lnTo>
                    <a:pt x="416" y="168"/>
                  </a:lnTo>
                  <a:lnTo>
                    <a:pt x="450" y="130"/>
                  </a:lnTo>
                  <a:lnTo>
                    <a:pt x="481" y="101"/>
                  </a:lnTo>
                  <a:lnTo>
                    <a:pt x="504" y="80"/>
                  </a:lnTo>
                  <a:lnTo>
                    <a:pt x="523" y="65"/>
                  </a:lnTo>
                  <a:lnTo>
                    <a:pt x="533" y="59"/>
                  </a:lnTo>
                  <a:lnTo>
                    <a:pt x="537" y="56"/>
                  </a:lnTo>
                  <a:lnTo>
                    <a:pt x="545" y="51"/>
                  </a:lnTo>
                  <a:lnTo>
                    <a:pt x="557" y="43"/>
                  </a:lnTo>
                  <a:lnTo>
                    <a:pt x="570" y="34"/>
                  </a:lnTo>
                  <a:lnTo>
                    <a:pt x="583" y="23"/>
                  </a:lnTo>
                  <a:lnTo>
                    <a:pt x="595" y="15"/>
                  </a:lnTo>
                  <a:lnTo>
                    <a:pt x="605" y="7"/>
                  </a:lnTo>
                  <a:lnTo>
                    <a:pt x="609" y="3"/>
                  </a:lnTo>
                  <a:lnTo>
                    <a:pt x="602" y="0"/>
                  </a:lnTo>
                  <a:lnTo>
                    <a:pt x="577" y="7"/>
                  </a:lnTo>
                  <a:lnTo>
                    <a:pt x="540" y="27"/>
                  </a:lnTo>
                  <a:lnTo>
                    <a:pt x="491" y="56"/>
                  </a:lnTo>
                  <a:lnTo>
                    <a:pt x="437" y="94"/>
                  </a:lnTo>
                  <a:lnTo>
                    <a:pt x="382" y="141"/>
                  </a:lnTo>
                  <a:lnTo>
                    <a:pt x="328" y="193"/>
                  </a:lnTo>
                  <a:lnTo>
                    <a:pt x="279" y="253"/>
                  </a:lnTo>
                  <a:lnTo>
                    <a:pt x="268" y="266"/>
                  </a:lnTo>
                  <a:lnTo>
                    <a:pt x="254" y="287"/>
                  </a:lnTo>
                  <a:lnTo>
                    <a:pt x="237" y="311"/>
                  </a:lnTo>
                  <a:lnTo>
                    <a:pt x="218" y="337"/>
                  </a:lnTo>
                  <a:lnTo>
                    <a:pt x="201" y="362"/>
                  </a:lnTo>
                  <a:lnTo>
                    <a:pt x="187" y="382"/>
                  </a:lnTo>
                  <a:lnTo>
                    <a:pt x="177" y="396"/>
                  </a:lnTo>
                  <a:lnTo>
                    <a:pt x="174" y="403"/>
                  </a:lnTo>
                  <a:lnTo>
                    <a:pt x="170" y="399"/>
                  </a:lnTo>
                  <a:lnTo>
                    <a:pt x="160" y="390"/>
                  </a:lnTo>
                  <a:lnTo>
                    <a:pt x="147" y="378"/>
                  </a:lnTo>
                  <a:lnTo>
                    <a:pt x="130" y="365"/>
                  </a:lnTo>
                  <a:lnTo>
                    <a:pt x="112" y="353"/>
                  </a:lnTo>
                  <a:lnTo>
                    <a:pt x="93" y="344"/>
                  </a:lnTo>
                  <a:lnTo>
                    <a:pt x="75" y="340"/>
                  </a:lnTo>
                  <a:lnTo>
                    <a:pt x="58" y="345"/>
                  </a:lnTo>
                  <a:lnTo>
                    <a:pt x="43" y="356"/>
                  </a:lnTo>
                  <a:lnTo>
                    <a:pt x="31" y="369"/>
                  </a:lnTo>
                  <a:lnTo>
                    <a:pt x="21" y="383"/>
                  </a:lnTo>
                  <a:lnTo>
                    <a:pt x="13" y="398"/>
                  </a:lnTo>
                  <a:lnTo>
                    <a:pt x="7" y="411"/>
                  </a:lnTo>
                  <a:lnTo>
                    <a:pt x="3" y="423"/>
                  </a:lnTo>
                  <a:lnTo>
                    <a:pt x="1" y="431"/>
                  </a:lnTo>
                  <a:lnTo>
                    <a:pt x="0" y="433"/>
                  </a:lnTo>
                  <a:lnTo>
                    <a:pt x="88" y="470"/>
                  </a:lnTo>
                </a:path>
              </a:pathLst>
            </a:custGeom>
            <a:solidFill>
              <a:srgbClr val="FF3300"/>
            </a:solidFill>
            <a:ln w="9525" cap="rnd">
              <a:noFill/>
              <a:round/>
              <a:headEnd/>
              <a:tailEnd/>
            </a:ln>
          </p:spPr>
          <p:txBody>
            <a:bodyPr/>
            <a:lstStyle/>
            <a:p>
              <a:endParaRPr lang="zh-CN" altLang="en-US"/>
            </a:p>
          </p:txBody>
        </p:sp>
      </p:grpSp>
      <p:sp>
        <p:nvSpPr>
          <p:cNvPr id="31" name="TextBox 30"/>
          <p:cNvSpPr txBox="1"/>
          <p:nvPr/>
        </p:nvSpPr>
        <p:spPr>
          <a:xfrm>
            <a:off x="3054351" y="188640"/>
            <a:ext cx="3452173" cy="707886"/>
          </a:xfrm>
          <a:prstGeom prst="rect">
            <a:avLst/>
          </a:prstGeom>
          <a:noFill/>
        </p:spPr>
        <p:txBody>
          <a:bodyPr wrap="square" rtlCol="0">
            <a:spAutoFit/>
          </a:bodyPr>
          <a:lstStyle/>
          <a:p>
            <a:r>
              <a:rPr lang="zh-CN" altLang="en-US" sz="4000" dirty="0">
                <a:latin typeface="华文行楷" panose="02010800040101010101" pitchFamily="2" charset="-122"/>
                <a:ea typeface="华文行楷" panose="02010800040101010101" pitchFamily="2" charset="-122"/>
              </a:rPr>
              <a:t>北京科技大学</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1398786"/>
                                        </p:tgtEl>
                                        <p:attrNameLst>
                                          <p:attrName>style.visibility</p:attrName>
                                        </p:attrNameLst>
                                      </p:cBhvr>
                                      <p:to>
                                        <p:strVal val="visible"/>
                                      </p:to>
                                    </p:set>
                                    <p:anim calcmode="lin" valueType="num">
                                      <p:cBhvr>
                                        <p:cTn id="7" dur="500" fill="hold"/>
                                        <p:tgtEl>
                                          <p:spTgt spid="1398786"/>
                                        </p:tgtEl>
                                        <p:attrNameLst>
                                          <p:attrName>ppt_w</p:attrName>
                                        </p:attrNameLst>
                                      </p:cBhvr>
                                      <p:tavLst>
                                        <p:tav tm="0">
                                          <p:val>
                                            <p:fltVal val="0"/>
                                          </p:val>
                                        </p:tav>
                                        <p:tav tm="100000">
                                          <p:val>
                                            <p:strVal val="#ppt_w"/>
                                          </p:val>
                                        </p:tav>
                                      </p:tavLst>
                                    </p:anim>
                                    <p:anim calcmode="lin" valueType="num">
                                      <p:cBhvr>
                                        <p:cTn id="8" dur="500" fill="hold"/>
                                        <p:tgtEl>
                                          <p:spTgt spid="1398786"/>
                                        </p:tgtEl>
                                        <p:attrNameLst>
                                          <p:attrName>ppt_h</p:attrName>
                                        </p:attrNameLst>
                                      </p:cBhvr>
                                      <p:tavLst>
                                        <p:tav tm="0">
                                          <p:val>
                                            <p:fltVal val="0"/>
                                          </p:val>
                                        </p:tav>
                                        <p:tav tm="100000">
                                          <p:val>
                                            <p:strVal val="#ppt_h"/>
                                          </p:val>
                                        </p:tav>
                                      </p:tavLst>
                                    </p:anim>
                                    <p:animEffect transition="in" filter="fade">
                                      <p:cBhvr>
                                        <p:cTn id="9" dur="500"/>
                                        <p:tgtEl>
                                          <p:spTgt spid="1398786"/>
                                        </p:tgtEl>
                                      </p:cBhvr>
                                    </p:animEffect>
                                  </p:childTnLst>
                                </p:cTn>
                              </p:par>
                            </p:childTnLst>
                          </p:cTn>
                        </p:par>
                      </p:childTnLst>
                    </p:cTn>
                  </p:par>
                  <p:par>
                    <p:cTn id="10" fill="hold">
                      <p:stCondLst>
                        <p:cond delay="indefinite"/>
                      </p:stCondLst>
                      <p:childTnLst>
                        <p:par>
                          <p:cTn id="11" fill="hold">
                            <p:stCondLst>
                              <p:cond delay="0"/>
                            </p:stCondLst>
                            <p:childTnLst>
                              <p:par>
                                <p:cTn id="12" presetID="3" presetClass="entr" presetSubtype="10" fill="hold" nodeType="click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blinds(horizontal)">
                                      <p:cBhvr>
                                        <p:cTn id="14" dur="500"/>
                                        <p:tgtEl>
                                          <p:spTgt spid="25"/>
                                        </p:tgtEl>
                                      </p:cBhvr>
                                    </p:animEffect>
                                  </p:childTnLst>
                                </p:cTn>
                              </p:par>
                            </p:childTnLst>
                          </p:cTn>
                        </p:par>
                      </p:childTnLst>
                    </p:cTn>
                  </p:par>
                  <p:par>
                    <p:cTn id="15" fill="hold">
                      <p:stCondLst>
                        <p:cond delay="indefinite"/>
                      </p:stCondLst>
                      <p:childTnLst>
                        <p:par>
                          <p:cTn id="16" fill="hold">
                            <p:stCondLst>
                              <p:cond delay="0"/>
                            </p:stCondLst>
                            <p:childTnLst>
                              <p:par>
                                <p:cTn id="17" presetID="3" presetClass="entr" presetSubtype="10" fill="hold" grpId="0" nodeType="click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blinds(horizontal)">
                                      <p:cBhvr>
                                        <p:cTn id="19" dur="500"/>
                                        <p:tgtEl>
                                          <p:spTgt spid="26"/>
                                        </p:tgtEl>
                                      </p:cBhvr>
                                    </p:animEffect>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grpId="0" nodeType="click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blinds(horizontal)">
                                      <p:cBhvr>
                                        <p:cTn id="24" dur="500"/>
                                        <p:tgtEl>
                                          <p:spTgt spid="27"/>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28"/>
                                        </p:tgtEl>
                                        <p:attrNameLst>
                                          <p:attrName>style.visibility</p:attrName>
                                        </p:attrNameLst>
                                      </p:cBhvr>
                                      <p:to>
                                        <p:strVal val="visible"/>
                                      </p:to>
                                    </p:set>
                                    <p:animEffect transition="in" filter="blinds(horizontal)">
                                      <p:cBhvr>
                                        <p:cTn id="29" dur="500"/>
                                        <p:tgtEl>
                                          <p:spTgt spid="28"/>
                                        </p:tgtEl>
                                      </p:cBhvr>
                                    </p:animEffect>
                                  </p:childTnLst>
                                </p:cTn>
                              </p:par>
                            </p:childTnLst>
                          </p:cTn>
                        </p:par>
                        <p:par>
                          <p:cTn id="30" fill="hold">
                            <p:stCondLst>
                              <p:cond delay="500"/>
                            </p:stCondLst>
                            <p:childTnLst>
                              <p:par>
                                <p:cTn id="31" presetID="12" presetClass="entr" presetSubtype="1" fill="hold" nodeType="after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slide(fromTop)">
                                      <p:cBhvr>
                                        <p:cTn id="33"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8786" grpId="0"/>
      <p:bldP spid="26" grpId="0" animBg="1"/>
      <p:bldP spid="27" grpId="0" animBg="1"/>
      <p:bldP spid="2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矩形 66"/>
          <p:cNvSpPr/>
          <p:nvPr/>
        </p:nvSpPr>
        <p:spPr>
          <a:xfrm>
            <a:off x="0" y="0"/>
            <a:ext cx="9144000" cy="896526"/>
          </a:xfrm>
          <a:prstGeom prst="rect">
            <a:avLst/>
          </a:prstGeom>
          <a:gradFill>
            <a:gsLst>
              <a:gs pos="0">
                <a:schemeClr val="accent1">
                  <a:tint val="66000"/>
                  <a:satMod val="160000"/>
                </a:schemeClr>
              </a:gs>
              <a:gs pos="30000">
                <a:schemeClr val="accent1">
                  <a:tint val="44500"/>
                  <a:satMod val="160000"/>
                  <a:alpha val="74000"/>
                </a:schemeClr>
              </a:gs>
              <a:gs pos="100000">
                <a:schemeClr val="accent1">
                  <a:tint val="23500"/>
                  <a:satMod val="16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灯片编号占位符 5"/>
          <p:cNvSpPr>
            <a:spLocks noGrp="1"/>
          </p:cNvSpPr>
          <p:nvPr>
            <p:ph type="sldNum" sz="quarter" idx="12"/>
          </p:nvPr>
        </p:nvSpPr>
        <p:spPr/>
        <p:txBody>
          <a:bodyPr/>
          <a:lstStyle/>
          <a:p>
            <a:pPr>
              <a:defRPr/>
            </a:pPr>
            <a:fld id="{B53D219F-EE1D-44B1-BDC2-19C23C999781}" type="slidenum">
              <a:rPr lang="en-US" altLang="zh-CN"/>
              <a:pPr>
                <a:defRPr/>
              </a:pPr>
              <a:t>3</a:t>
            </a:fld>
            <a:endParaRPr lang="en-US" altLang="zh-CN"/>
          </a:p>
        </p:txBody>
      </p:sp>
      <p:sp>
        <p:nvSpPr>
          <p:cNvPr id="10244" name="Line 6"/>
          <p:cNvSpPr>
            <a:spLocks noChangeShapeType="1"/>
          </p:cNvSpPr>
          <p:nvPr/>
        </p:nvSpPr>
        <p:spPr bwMode="auto">
          <a:xfrm>
            <a:off x="1390650" y="916087"/>
            <a:ext cx="901700" cy="1588"/>
          </a:xfrm>
          <a:prstGeom prst="line">
            <a:avLst/>
          </a:prstGeom>
          <a:noFill/>
          <a:ln w="12700" cap="sq">
            <a:noFill/>
            <a:round/>
            <a:headEnd/>
            <a:tailEnd/>
          </a:ln>
        </p:spPr>
        <p:txBody>
          <a:bodyPr/>
          <a:lstStyle/>
          <a:p>
            <a:endParaRPr lang="zh-CN" altLang="en-US"/>
          </a:p>
        </p:txBody>
      </p:sp>
      <p:sp>
        <p:nvSpPr>
          <p:cNvPr id="10245" name="Line 8"/>
          <p:cNvSpPr>
            <a:spLocks noChangeShapeType="1"/>
          </p:cNvSpPr>
          <p:nvPr/>
        </p:nvSpPr>
        <p:spPr bwMode="auto">
          <a:xfrm>
            <a:off x="2320925" y="916087"/>
            <a:ext cx="176213" cy="1588"/>
          </a:xfrm>
          <a:prstGeom prst="line">
            <a:avLst/>
          </a:prstGeom>
          <a:noFill/>
          <a:ln w="12700" cap="sq">
            <a:noFill/>
            <a:round/>
            <a:headEnd/>
            <a:tailEnd/>
          </a:ln>
        </p:spPr>
        <p:txBody>
          <a:bodyPr/>
          <a:lstStyle/>
          <a:p>
            <a:endParaRPr lang="zh-CN" altLang="en-US"/>
          </a:p>
        </p:txBody>
      </p:sp>
      <p:sp>
        <p:nvSpPr>
          <p:cNvPr id="10247" name="Line 46"/>
          <p:cNvSpPr>
            <a:spLocks noChangeShapeType="1"/>
          </p:cNvSpPr>
          <p:nvPr/>
        </p:nvSpPr>
        <p:spPr bwMode="auto">
          <a:xfrm>
            <a:off x="1087438" y="3911178"/>
            <a:ext cx="495300" cy="0"/>
          </a:xfrm>
          <a:prstGeom prst="line">
            <a:avLst/>
          </a:prstGeom>
          <a:noFill/>
          <a:ln w="38100">
            <a:solidFill>
              <a:schemeClr val="accent1"/>
            </a:solidFill>
            <a:round/>
            <a:headEnd/>
            <a:tailEnd/>
          </a:ln>
        </p:spPr>
        <p:txBody>
          <a:bodyPr lIns="90000" tIns="46800" rIns="90000" bIns="46800" anchor="ctr">
            <a:spAutoFit/>
          </a:bodyPr>
          <a:lstStyle/>
          <a:p>
            <a:endParaRPr lang="zh-CN" altLang="en-US"/>
          </a:p>
        </p:txBody>
      </p:sp>
      <p:sp>
        <p:nvSpPr>
          <p:cNvPr id="58" name="Rectangle 24"/>
          <p:cNvSpPr>
            <a:spLocks noChangeArrowheads="1"/>
          </p:cNvSpPr>
          <p:nvPr/>
        </p:nvSpPr>
        <p:spPr bwMode="gray">
          <a:xfrm>
            <a:off x="2051050" y="1699791"/>
            <a:ext cx="2941638" cy="296862"/>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dirty="0">
                <a:latin typeface="华文中宋" pitchFamily="2" charset="-122"/>
                <a:ea typeface="华文中宋" pitchFamily="2" charset="-122"/>
              </a:rPr>
              <a:t>土木与环境工程学院</a:t>
            </a:r>
          </a:p>
        </p:txBody>
      </p:sp>
      <p:sp>
        <p:nvSpPr>
          <p:cNvPr id="59" name="Rectangle 24"/>
          <p:cNvSpPr>
            <a:spLocks noChangeArrowheads="1"/>
          </p:cNvSpPr>
          <p:nvPr/>
        </p:nvSpPr>
        <p:spPr bwMode="gray">
          <a:xfrm>
            <a:off x="2024063" y="2039516"/>
            <a:ext cx="2941637" cy="298450"/>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dirty="0">
                <a:latin typeface="华文中宋" pitchFamily="2" charset="-122"/>
                <a:ea typeface="华文中宋" pitchFamily="2" charset="-122"/>
              </a:rPr>
              <a:t>冶金与生态工程学院</a:t>
            </a:r>
          </a:p>
        </p:txBody>
      </p:sp>
      <p:sp>
        <p:nvSpPr>
          <p:cNvPr id="60" name="Rectangle 24"/>
          <p:cNvSpPr>
            <a:spLocks noChangeArrowheads="1"/>
          </p:cNvSpPr>
          <p:nvPr/>
        </p:nvSpPr>
        <p:spPr bwMode="gray">
          <a:xfrm>
            <a:off x="2024063" y="2399878"/>
            <a:ext cx="2941637" cy="298450"/>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defRPr/>
            </a:pPr>
            <a:r>
              <a:rPr lang="zh-CN" altLang="en-US" dirty="0">
                <a:latin typeface="华文中宋" pitchFamily="2" charset="-122"/>
                <a:ea typeface="华文中宋" pitchFamily="2" charset="-122"/>
              </a:rPr>
              <a:t>材料科学与工程学院</a:t>
            </a:r>
          </a:p>
        </p:txBody>
      </p:sp>
      <p:sp>
        <p:nvSpPr>
          <p:cNvPr id="61" name="Rectangle 24"/>
          <p:cNvSpPr>
            <a:spLocks noChangeArrowheads="1"/>
          </p:cNvSpPr>
          <p:nvPr/>
        </p:nvSpPr>
        <p:spPr bwMode="gray">
          <a:xfrm>
            <a:off x="2024063" y="2758653"/>
            <a:ext cx="2941637" cy="296863"/>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dirty="0">
                <a:latin typeface="华文中宋" pitchFamily="2" charset="-122"/>
                <a:ea typeface="华文中宋" pitchFamily="2" charset="-122"/>
              </a:rPr>
              <a:t>机械工程学院</a:t>
            </a:r>
          </a:p>
        </p:txBody>
      </p:sp>
      <p:sp>
        <p:nvSpPr>
          <p:cNvPr id="62" name="Rectangle 24"/>
          <p:cNvSpPr>
            <a:spLocks noChangeArrowheads="1"/>
          </p:cNvSpPr>
          <p:nvPr/>
        </p:nvSpPr>
        <p:spPr bwMode="gray">
          <a:xfrm>
            <a:off x="2024063" y="3119016"/>
            <a:ext cx="2941637" cy="296862"/>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defRPr/>
            </a:pPr>
            <a:r>
              <a:rPr lang="zh-CN" altLang="en-US" dirty="0">
                <a:latin typeface="华文中宋" pitchFamily="2" charset="-122"/>
                <a:ea typeface="华文中宋" pitchFamily="2" charset="-122"/>
              </a:rPr>
              <a:t>自动化学院</a:t>
            </a:r>
          </a:p>
        </p:txBody>
      </p:sp>
      <p:sp>
        <p:nvSpPr>
          <p:cNvPr id="63" name="Rectangle 24"/>
          <p:cNvSpPr>
            <a:spLocks noChangeArrowheads="1"/>
          </p:cNvSpPr>
          <p:nvPr/>
        </p:nvSpPr>
        <p:spPr bwMode="gray">
          <a:xfrm>
            <a:off x="2024063" y="4558878"/>
            <a:ext cx="2941637" cy="296863"/>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dirty="0">
                <a:latin typeface="华文中宋" pitchFamily="2" charset="-122"/>
                <a:ea typeface="华文中宋" pitchFamily="2" charset="-122"/>
              </a:rPr>
              <a:t>东凌经济管理学院</a:t>
            </a:r>
          </a:p>
        </p:txBody>
      </p:sp>
      <p:sp>
        <p:nvSpPr>
          <p:cNvPr id="64" name="Rectangle 24"/>
          <p:cNvSpPr>
            <a:spLocks noChangeArrowheads="1"/>
          </p:cNvSpPr>
          <p:nvPr/>
        </p:nvSpPr>
        <p:spPr bwMode="gray">
          <a:xfrm>
            <a:off x="2024063" y="4919241"/>
            <a:ext cx="2941637" cy="296862"/>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defRPr/>
            </a:pPr>
            <a:r>
              <a:rPr lang="zh-CN" altLang="en-US" dirty="0">
                <a:latin typeface="华文中宋" pitchFamily="2" charset="-122"/>
                <a:ea typeface="华文中宋" pitchFamily="2" charset="-122"/>
              </a:rPr>
              <a:t>文法学院</a:t>
            </a:r>
          </a:p>
        </p:txBody>
      </p:sp>
      <p:sp>
        <p:nvSpPr>
          <p:cNvPr id="65" name="Rectangle 24"/>
          <p:cNvSpPr>
            <a:spLocks noChangeArrowheads="1"/>
          </p:cNvSpPr>
          <p:nvPr/>
        </p:nvSpPr>
        <p:spPr bwMode="gray">
          <a:xfrm>
            <a:off x="2024063" y="3839741"/>
            <a:ext cx="2941637" cy="298450"/>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dirty="0">
                <a:latin typeface="华文中宋" pitchFamily="2" charset="-122"/>
                <a:ea typeface="华文中宋" pitchFamily="2" charset="-122"/>
              </a:rPr>
              <a:t>数理学院</a:t>
            </a:r>
          </a:p>
        </p:txBody>
      </p:sp>
      <p:sp>
        <p:nvSpPr>
          <p:cNvPr id="66" name="Rectangle 24"/>
          <p:cNvSpPr>
            <a:spLocks noChangeArrowheads="1"/>
          </p:cNvSpPr>
          <p:nvPr/>
        </p:nvSpPr>
        <p:spPr bwMode="gray">
          <a:xfrm>
            <a:off x="2024063" y="5279603"/>
            <a:ext cx="2941637" cy="296863"/>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dirty="0">
                <a:latin typeface="华文中宋" pitchFamily="2" charset="-122"/>
                <a:ea typeface="华文中宋" pitchFamily="2" charset="-122"/>
              </a:rPr>
              <a:t>马克思主义学院</a:t>
            </a:r>
          </a:p>
        </p:txBody>
      </p:sp>
      <p:sp>
        <p:nvSpPr>
          <p:cNvPr id="10257" name="Line 36"/>
          <p:cNvSpPr>
            <a:spLocks noChangeShapeType="1"/>
          </p:cNvSpPr>
          <p:nvPr/>
        </p:nvSpPr>
        <p:spPr bwMode="auto">
          <a:xfrm flipH="1" flipV="1">
            <a:off x="1585913" y="1817266"/>
            <a:ext cx="57150" cy="4324350"/>
          </a:xfrm>
          <a:prstGeom prst="line">
            <a:avLst/>
          </a:prstGeom>
          <a:noFill/>
          <a:ln w="25400">
            <a:solidFill>
              <a:schemeClr val="accent1"/>
            </a:solidFill>
            <a:round/>
            <a:headEnd/>
            <a:tailEnd/>
          </a:ln>
        </p:spPr>
        <p:txBody>
          <a:bodyPr lIns="90000" tIns="46800" rIns="90000" bIns="46800" anchor="ctr">
            <a:spAutoFit/>
          </a:bodyPr>
          <a:lstStyle/>
          <a:p>
            <a:endParaRPr lang="zh-CN" altLang="en-US"/>
          </a:p>
        </p:txBody>
      </p:sp>
      <p:sp>
        <p:nvSpPr>
          <p:cNvPr id="10258" name="Line 42"/>
          <p:cNvSpPr>
            <a:spLocks noChangeShapeType="1"/>
          </p:cNvSpPr>
          <p:nvPr/>
        </p:nvSpPr>
        <p:spPr bwMode="auto">
          <a:xfrm>
            <a:off x="1590675" y="1823616"/>
            <a:ext cx="357188"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0259" name="Line 42"/>
          <p:cNvSpPr>
            <a:spLocks noChangeShapeType="1"/>
          </p:cNvSpPr>
          <p:nvPr/>
        </p:nvSpPr>
        <p:spPr bwMode="auto">
          <a:xfrm>
            <a:off x="1590675" y="2183978"/>
            <a:ext cx="357188" cy="7938"/>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0260" name="Line 42"/>
          <p:cNvSpPr>
            <a:spLocks noChangeShapeType="1"/>
          </p:cNvSpPr>
          <p:nvPr/>
        </p:nvSpPr>
        <p:spPr bwMode="auto">
          <a:xfrm>
            <a:off x="1590675" y="2542753"/>
            <a:ext cx="357188"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0261" name="Line 42"/>
          <p:cNvSpPr>
            <a:spLocks noChangeShapeType="1"/>
          </p:cNvSpPr>
          <p:nvPr/>
        </p:nvSpPr>
        <p:spPr bwMode="auto">
          <a:xfrm>
            <a:off x="1590675" y="2903116"/>
            <a:ext cx="357188"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0262" name="Line 42"/>
          <p:cNvSpPr>
            <a:spLocks noChangeShapeType="1"/>
          </p:cNvSpPr>
          <p:nvPr/>
        </p:nvSpPr>
        <p:spPr bwMode="auto">
          <a:xfrm>
            <a:off x="1590675" y="3263478"/>
            <a:ext cx="357188"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0263" name="Line 42"/>
          <p:cNvSpPr>
            <a:spLocks noChangeShapeType="1"/>
          </p:cNvSpPr>
          <p:nvPr/>
        </p:nvSpPr>
        <p:spPr bwMode="auto">
          <a:xfrm>
            <a:off x="1590675" y="3984203"/>
            <a:ext cx="357188"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0264" name="Line 42"/>
          <p:cNvSpPr>
            <a:spLocks noChangeShapeType="1"/>
          </p:cNvSpPr>
          <p:nvPr/>
        </p:nvSpPr>
        <p:spPr bwMode="auto">
          <a:xfrm flipV="1">
            <a:off x="1609725" y="4349328"/>
            <a:ext cx="338138"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0265" name="Line 42"/>
          <p:cNvSpPr>
            <a:spLocks noChangeShapeType="1"/>
          </p:cNvSpPr>
          <p:nvPr/>
        </p:nvSpPr>
        <p:spPr bwMode="auto">
          <a:xfrm flipV="1">
            <a:off x="1614488" y="4709691"/>
            <a:ext cx="333375" cy="3175"/>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0266" name="Line 42"/>
          <p:cNvSpPr>
            <a:spLocks noChangeShapeType="1"/>
          </p:cNvSpPr>
          <p:nvPr/>
        </p:nvSpPr>
        <p:spPr bwMode="auto">
          <a:xfrm flipV="1">
            <a:off x="1619250" y="5070053"/>
            <a:ext cx="328613" cy="14288"/>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0267" name="Line 42"/>
          <p:cNvSpPr>
            <a:spLocks noChangeShapeType="1"/>
          </p:cNvSpPr>
          <p:nvPr/>
        </p:nvSpPr>
        <p:spPr bwMode="auto">
          <a:xfrm flipV="1">
            <a:off x="1619250" y="5430416"/>
            <a:ext cx="328613" cy="14287"/>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79" name="Rectangle 24"/>
          <p:cNvSpPr>
            <a:spLocks noChangeArrowheads="1"/>
          </p:cNvSpPr>
          <p:nvPr/>
        </p:nvSpPr>
        <p:spPr bwMode="gray">
          <a:xfrm>
            <a:off x="6056313" y="2328441"/>
            <a:ext cx="2087562" cy="287337"/>
          </a:xfrm>
          <a:prstGeom prst="rect">
            <a:avLst/>
          </a:prstGeom>
          <a:gradFill rotWithShape="1">
            <a:gsLst>
              <a:gs pos="0">
                <a:srgbClr val="FF6600"/>
              </a:gs>
              <a:gs pos="100000">
                <a:srgbClr val="FFC49D"/>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defRPr/>
            </a:pPr>
            <a:r>
              <a:rPr lang="zh-CN" altLang="en-US" dirty="0">
                <a:latin typeface="华文中宋" pitchFamily="2" charset="-122"/>
                <a:ea typeface="华文中宋" pitchFamily="2" charset="-122"/>
              </a:rPr>
              <a:t>管庄校区</a:t>
            </a:r>
          </a:p>
        </p:txBody>
      </p:sp>
      <p:sp>
        <p:nvSpPr>
          <p:cNvPr id="80" name="Rectangle 24"/>
          <p:cNvSpPr>
            <a:spLocks noChangeArrowheads="1"/>
          </p:cNvSpPr>
          <p:nvPr/>
        </p:nvSpPr>
        <p:spPr bwMode="gray">
          <a:xfrm>
            <a:off x="6056313" y="2833266"/>
            <a:ext cx="2087562" cy="287337"/>
          </a:xfrm>
          <a:prstGeom prst="rect">
            <a:avLst/>
          </a:prstGeom>
          <a:gradFill rotWithShape="1">
            <a:gsLst>
              <a:gs pos="0">
                <a:srgbClr val="CC3399"/>
              </a:gs>
              <a:gs pos="100000">
                <a:srgbClr val="EDB8DB"/>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dirty="0">
                <a:latin typeface="华文中宋" pitchFamily="2" charset="-122"/>
                <a:ea typeface="华文中宋" pitchFamily="2" charset="-122"/>
              </a:rPr>
              <a:t>天津学院</a:t>
            </a:r>
          </a:p>
        </p:txBody>
      </p:sp>
      <p:sp>
        <p:nvSpPr>
          <p:cNvPr id="81" name="Rectangle 24"/>
          <p:cNvSpPr>
            <a:spLocks noChangeArrowheads="1"/>
          </p:cNvSpPr>
          <p:nvPr/>
        </p:nvSpPr>
        <p:spPr bwMode="gray">
          <a:xfrm>
            <a:off x="6056313" y="3336503"/>
            <a:ext cx="2087562" cy="287338"/>
          </a:xfrm>
          <a:prstGeom prst="rect">
            <a:avLst/>
          </a:prstGeom>
          <a:gradFill rotWithShape="1">
            <a:gsLst>
              <a:gs pos="0">
                <a:schemeClr val="bg1"/>
              </a:gs>
              <a:gs pos="100000">
                <a:srgbClr val="3366CC"/>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defRPr/>
            </a:pPr>
            <a:r>
              <a:rPr lang="zh-CN" altLang="en-US" dirty="0">
                <a:latin typeface="华文中宋" pitchFamily="2" charset="-122"/>
                <a:ea typeface="华文中宋" pitchFamily="2" charset="-122"/>
              </a:rPr>
              <a:t>延庆分校</a:t>
            </a:r>
          </a:p>
        </p:txBody>
      </p:sp>
      <p:sp>
        <p:nvSpPr>
          <p:cNvPr id="82" name="Rectangle 40"/>
          <p:cNvSpPr>
            <a:spLocks noChangeArrowheads="1"/>
          </p:cNvSpPr>
          <p:nvPr/>
        </p:nvSpPr>
        <p:spPr bwMode="auto">
          <a:xfrm>
            <a:off x="582613" y="2363366"/>
            <a:ext cx="503237" cy="3103562"/>
          </a:xfrm>
          <a:prstGeom prst="rect">
            <a:avLst/>
          </a:prstGeom>
          <a:solidFill>
            <a:schemeClr val="bg1"/>
          </a:solidFill>
          <a:ln w="25400">
            <a:solidFill>
              <a:srgbClr val="C0C0C0"/>
            </a:solidFill>
            <a:miter lim="800000"/>
            <a:headEnd/>
            <a:tailEnd/>
          </a:ln>
          <a:effectLst>
            <a:outerShdw dist="35921" dir="2700000" algn="ctr" rotWithShape="0">
              <a:schemeClr val="bg2"/>
            </a:outerShdw>
          </a:effectLst>
        </p:spPr>
        <p:txBody>
          <a:bodyPr lIns="0" tIns="0" rIns="0" bIns="0" anchor="ctr">
            <a:spAutoFit/>
          </a:bodyPr>
          <a:lstStyle/>
          <a:p>
            <a:pPr algn="ctr" eaLnBrk="0" hangingPunct="0">
              <a:lnSpc>
                <a:spcPct val="120000"/>
              </a:lnSpc>
              <a:buClr>
                <a:srgbClr val="FFFFCC"/>
              </a:buClr>
              <a:buSzPct val="80000"/>
              <a:buFont typeface="Wingdings" pitchFamily="2" charset="2"/>
              <a:buNone/>
              <a:defRPr/>
            </a:pPr>
            <a:r>
              <a:rPr lang="zh-CN" altLang="en-US" sz="2800" dirty="0">
                <a:latin typeface="方正行楷繁体" pitchFamily="2" charset="-122"/>
                <a:ea typeface="方正行楷繁体" pitchFamily="2" charset="-122"/>
              </a:rPr>
              <a:t>北京科技大学</a:t>
            </a:r>
          </a:p>
        </p:txBody>
      </p:sp>
      <p:sp>
        <p:nvSpPr>
          <p:cNvPr id="84" name="Rectangle 24"/>
          <p:cNvSpPr>
            <a:spLocks noChangeArrowheads="1"/>
          </p:cNvSpPr>
          <p:nvPr/>
        </p:nvSpPr>
        <p:spPr bwMode="gray">
          <a:xfrm>
            <a:off x="6056313" y="4055641"/>
            <a:ext cx="2087562" cy="287337"/>
          </a:xfrm>
          <a:prstGeom prst="rect">
            <a:avLst/>
          </a:prstGeom>
          <a:gradFill rotWithShape="1">
            <a:gsLst>
              <a:gs pos="0">
                <a:srgbClr val="FF6600"/>
              </a:gs>
              <a:gs pos="100000">
                <a:srgbClr val="FFC49D"/>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dirty="0">
                <a:latin typeface="华文中宋" pitchFamily="2" charset="-122"/>
                <a:ea typeface="华文中宋" pitchFamily="2" charset="-122"/>
              </a:rPr>
              <a:t>冶金工程研究院</a:t>
            </a:r>
          </a:p>
        </p:txBody>
      </p:sp>
      <p:sp>
        <p:nvSpPr>
          <p:cNvPr id="85" name="Rectangle 24"/>
          <p:cNvSpPr>
            <a:spLocks noChangeArrowheads="1"/>
          </p:cNvSpPr>
          <p:nvPr/>
        </p:nvSpPr>
        <p:spPr bwMode="gray">
          <a:xfrm>
            <a:off x="6056313" y="4560466"/>
            <a:ext cx="2087562" cy="287337"/>
          </a:xfrm>
          <a:prstGeom prst="rect">
            <a:avLst/>
          </a:prstGeom>
          <a:gradFill rotWithShape="1">
            <a:gsLst>
              <a:gs pos="0">
                <a:srgbClr val="CC3399"/>
              </a:gs>
              <a:gs pos="100000">
                <a:srgbClr val="EDB8DB"/>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defRPr/>
            </a:pPr>
            <a:r>
              <a:rPr lang="zh-CN" altLang="en-US" dirty="0">
                <a:latin typeface="华文中宋" pitchFamily="2" charset="-122"/>
                <a:ea typeface="华文中宋" pitchFamily="2" charset="-122"/>
              </a:rPr>
              <a:t>新材料技术研究院</a:t>
            </a:r>
          </a:p>
        </p:txBody>
      </p:sp>
      <p:sp>
        <p:nvSpPr>
          <p:cNvPr id="86" name="Rectangle 24"/>
          <p:cNvSpPr>
            <a:spLocks noChangeArrowheads="1"/>
          </p:cNvSpPr>
          <p:nvPr/>
        </p:nvSpPr>
        <p:spPr bwMode="gray">
          <a:xfrm>
            <a:off x="6056313" y="5063703"/>
            <a:ext cx="2087562" cy="287338"/>
          </a:xfrm>
          <a:prstGeom prst="rect">
            <a:avLst/>
          </a:prstGeom>
          <a:gradFill rotWithShape="1">
            <a:gsLst>
              <a:gs pos="0">
                <a:schemeClr val="bg1"/>
              </a:gs>
              <a:gs pos="100000">
                <a:srgbClr val="3366CC"/>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dirty="0">
                <a:latin typeface="华文中宋" pitchFamily="2" charset="-122"/>
                <a:ea typeface="华文中宋" pitchFamily="2" charset="-122"/>
              </a:rPr>
              <a:t>广东研究院</a:t>
            </a:r>
          </a:p>
        </p:txBody>
      </p:sp>
      <p:sp>
        <p:nvSpPr>
          <p:cNvPr id="10275" name="Line 164"/>
          <p:cNvSpPr>
            <a:spLocks noChangeShapeType="1"/>
          </p:cNvSpPr>
          <p:nvPr/>
        </p:nvSpPr>
        <p:spPr bwMode="auto">
          <a:xfrm>
            <a:off x="1301750" y="3912766"/>
            <a:ext cx="30163" cy="2468562"/>
          </a:xfrm>
          <a:prstGeom prst="line">
            <a:avLst/>
          </a:prstGeom>
          <a:noFill/>
          <a:ln w="25400">
            <a:solidFill>
              <a:schemeClr val="accent1"/>
            </a:solidFill>
            <a:round/>
            <a:headEnd/>
            <a:tailEnd/>
          </a:ln>
        </p:spPr>
        <p:txBody>
          <a:bodyPr lIns="90000" tIns="46800" rIns="90000" bIns="46800" anchor="ctr">
            <a:spAutoFit/>
          </a:bodyPr>
          <a:lstStyle/>
          <a:p>
            <a:endParaRPr lang="zh-CN" altLang="en-US"/>
          </a:p>
        </p:txBody>
      </p:sp>
      <p:sp>
        <p:nvSpPr>
          <p:cNvPr id="10276" name="Line 165"/>
          <p:cNvSpPr>
            <a:spLocks noChangeShapeType="1"/>
          </p:cNvSpPr>
          <p:nvPr/>
        </p:nvSpPr>
        <p:spPr bwMode="auto">
          <a:xfrm>
            <a:off x="1331913" y="6381328"/>
            <a:ext cx="3960812" cy="0"/>
          </a:xfrm>
          <a:prstGeom prst="line">
            <a:avLst/>
          </a:prstGeom>
          <a:noFill/>
          <a:ln w="25400">
            <a:solidFill>
              <a:schemeClr val="accent1"/>
            </a:solidFill>
            <a:round/>
            <a:headEnd/>
            <a:tailEnd/>
          </a:ln>
        </p:spPr>
        <p:txBody>
          <a:bodyPr lIns="90000" tIns="46800" rIns="90000" bIns="46800" anchor="ctr">
            <a:spAutoFit/>
          </a:bodyPr>
          <a:lstStyle/>
          <a:p>
            <a:endParaRPr lang="zh-CN" altLang="en-US"/>
          </a:p>
        </p:txBody>
      </p:sp>
      <p:sp>
        <p:nvSpPr>
          <p:cNvPr id="10277" name="Line 166"/>
          <p:cNvSpPr>
            <a:spLocks noChangeShapeType="1"/>
          </p:cNvSpPr>
          <p:nvPr/>
        </p:nvSpPr>
        <p:spPr bwMode="auto">
          <a:xfrm flipH="1" flipV="1">
            <a:off x="5264150" y="2976141"/>
            <a:ext cx="28575" cy="3405187"/>
          </a:xfrm>
          <a:prstGeom prst="line">
            <a:avLst/>
          </a:prstGeom>
          <a:noFill/>
          <a:ln w="25400">
            <a:solidFill>
              <a:schemeClr val="accent1"/>
            </a:solidFill>
            <a:round/>
            <a:headEnd/>
            <a:tailEnd/>
          </a:ln>
        </p:spPr>
        <p:txBody>
          <a:bodyPr lIns="90000" tIns="46800" rIns="90000" bIns="46800" anchor="ctr">
            <a:spAutoFit/>
          </a:bodyPr>
          <a:lstStyle/>
          <a:p>
            <a:endParaRPr lang="zh-CN" altLang="en-US"/>
          </a:p>
        </p:txBody>
      </p:sp>
      <p:sp>
        <p:nvSpPr>
          <p:cNvPr id="10278" name="Line 167"/>
          <p:cNvSpPr>
            <a:spLocks noChangeShapeType="1"/>
          </p:cNvSpPr>
          <p:nvPr/>
        </p:nvSpPr>
        <p:spPr bwMode="auto">
          <a:xfrm>
            <a:off x="5264150" y="2976141"/>
            <a:ext cx="358775" cy="1587"/>
          </a:xfrm>
          <a:prstGeom prst="line">
            <a:avLst/>
          </a:prstGeom>
          <a:noFill/>
          <a:ln w="25400">
            <a:solidFill>
              <a:schemeClr val="accent1"/>
            </a:solidFill>
            <a:round/>
            <a:headEnd/>
            <a:tailEnd/>
          </a:ln>
        </p:spPr>
        <p:txBody>
          <a:bodyPr lIns="90000" tIns="46800" rIns="90000" bIns="46800" anchor="ctr">
            <a:spAutoFit/>
          </a:bodyPr>
          <a:lstStyle/>
          <a:p>
            <a:endParaRPr lang="zh-CN" altLang="en-US"/>
          </a:p>
        </p:txBody>
      </p:sp>
      <p:sp>
        <p:nvSpPr>
          <p:cNvPr id="10279" name="Line 168"/>
          <p:cNvSpPr>
            <a:spLocks noChangeShapeType="1"/>
          </p:cNvSpPr>
          <p:nvPr/>
        </p:nvSpPr>
        <p:spPr bwMode="auto">
          <a:xfrm flipH="1">
            <a:off x="5624513" y="2472903"/>
            <a:ext cx="0" cy="1008063"/>
          </a:xfrm>
          <a:prstGeom prst="line">
            <a:avLst/>
          </a:prstGeom>
          <a:noFill/>
          <a:ln w="25400">
            <a:solidFill>
              <a:schemeClr val="accent1"/>
            </a:solidFill>
            <a:round/>
            <a:headEnd/>
            <a:tailEnd/>
          </a:ln>
        </p:spPr>
        <p:txBody>
          <a:bodyPr lIns="90000" tIns="46800" rIns="90000" bIns="46800" anchor="ctr">
            <a:spAutoFit/>
          </a:bodyPr>
          <a:lstStyle/>
          <a:p>
            <a:endParaRPr lang="zh-CN" altLang="en-US"/>
          </a:p>
        </p:txBody>
      </p:sp>
      <p:sp>
        <p:nvSpPr>
          <p:cNvPr id="10280" name="Line 42"/>
          <p:cNvSpPr>
            <a:spLocks noChangeShapeType="1"/>
          </p:cNvSpPr>
          <p:nvPr/>
        </p:nvSpPr>
        <p:spPr bwMode="auto">
          <a:xfrm>
            <a:off x="5624513" y="2976141"/>
            <a:ext cx="358775"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0281" name="Line 42"/>
          <p:cNvSpPr>
            <a:spLocks noChangeShapeType="1"/>
          </p:cNvSpPr>
          <p:nvPr/>
        </p:nvSpPr>
        <p:spPr bwMode="auto">
          <a:xfrm>
            <a:off x="5624513" y="3480966"/>
            <a:ext cx="358775"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0282" name="Line 42"/>
          <p:cNvSpPr>
            <a:spLocks noChangeShapeType="1"/>
          </p:cNvSpPr>
          <p:nvPr/>
        </p:nvSpPr>
        <p:spPr bwMode="auto">
          <a:xfrm>
            <a:off x="5624513" y="2466553"/>
            <a:ext cx="358775"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0283" name="Line 287"/>
          <p:cNvSpPr>
            <a:spLocks noChangeShapeType="1"/>
          </p:cNvSpPr>
          <p:nvPr/>
        </p:nvSpPr>
        <p:spPr bwMode="auto">
          <a:xfrm>
            <a:off x="5264150" y="4703341"/>
            <a:ext cx="358775" cy="1587"/>
          </a:xfrm>
          <a:prstGeom prst="line">
            <a:avLst/>
          </a:prstGeom>
          <a:noFill/>
          <a:ln w="25400">
            <a:solidFill>
              <a:schemeClr val="accent1"/>
            </a:solidFill>
            <a:round/>
            <a:headEnd/>
            <a:tailEnd/>
          </a:ln>
        </p:spPr>
        <p:txBody>
          <a:bodyPr lIns="90000" tIns="46800" rIns="90000" bIns="46800" anchor="ctr">
            <a:spAutoFit/>
          </a:bodyPr>
          <a:lstStyle/>
          <a:p>
            <a:endParaRPr lang="zh-CN" altLang="en-US"/>
          </a:p>
        </p:txBody>
      </p:sp>
      <p:sp>
        <p:nvSpPr>
          <p:cNvPr id="10284" name="Line 288"/>
          <p:cNvSpPr>
            <a:spLocks noChangeShapeType="1"/>
          </p:cNvSpPr>
          <p:nvPr/>
        </p:nvSpPr>
        <p:spPr bwMode="auto">
          <a:xfrm flipH="1">
            <a:off x="5624513" y="4200103"/>
            <a:ext cx="0" cy="1008063"/>
          </a:xfrm>
          <a:prstGeom prst="line">
            <a:avLst/>
          </a:prstGeom>
          <a:noFill/>
          <a:ln w="25400">
            <a:solidFill>
              <a:schemeClr val="accent1"/>
            </a:solidFill>
            <a:round/>
            <a:headEnd/>
            <a:tailEnd/>
          </a:ln>
        </p:spPr>
        <p:txBody>
          <a:bodyPr lIns="90000" tIns="46800" rIns="90000" bIns="46800" anchor="ctr">
            <a:spAutoFit/>
          </a:bodyPr>
          <a:lstStyle/>
          <a:p>
            <a:endParaRPr lang="zh-CN" altLang="en-US"/>
          </a:p>
        </p:txBody>
      </p:sp>
      <p:sp>
        <p:nvSpPr>
          <p:cNvPr id="10285" name="Line 42"/>
          <p:cNvSpPr>
            <a:spLocks noChangeShapeType="1"/>
          </p:cNvSpPr>
          <p:nvPr/>
        </p:nvSpPr>
        <p:spPr bwMode="auto">
          <a:xfrm>
            <a:off x="5624513" y="4703341"/>
            <a:ext cx="358775"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0286" name="Line 42"/>
          <p:cNvSpPr>
            <a:spLocks noChangeShapeType="1"/>
          </p:cNvSpPr>
          <p:nvPr/>
        </p:nvSpPr>
        <p:spPr bwMode="auto">
          <a:xfrm>
            <a:off x="5624513" y="5208166"/>
            <a:ext cx="358775"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0287" name="Line 42"/>
          <p:cNvSpPr>
            <a:spLocks noChangeShapeType="1"/>
          </p:cNvSpPr>
          <p:nvPr/>
        </p:nvSpPr>
        <p:spPr bwMode="auto">
          <a:xfrm>
            <a:off x="5624513" y="4193753"/>
            <a:ext cx="358775"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01" name="Rectangle 24"/>
          <p:cNvSpPr>
            <a:spLocks noChangeArrowheads="1"/>
          </p:cNvSpPr>
          <p:nvPr/>
        </p:nvSpPr>
        <p:spPr bwMode="gray">
          <a:xfrm>
            <a:off x="2024063" y="5639966"/>
            <a:ext cx="2954337" cy="287337"/>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defRPr/>
            </a:pPr>
            <a:r>
              <a:rPr lang="zh-CN" altLang="en-US" dirty="0">
                <a:latin typeface="华文中宋" pitchFamily="2" charset="-122"/>
                <a:ea typeface="华文中宋" pitchFamily="2" charset="-122"/>
              </a:rPr>
              <a:t>外国语学院</a:t>
            </a:r>
          </a:p>
        </p:txBody>
      </p:sp>
      <p:sp>
        <p:nvSpPr>
          <p:cNvPr id="10289" name="Line 42"/>
          <p:cNvSpPr>
            <a:spLocks noChangeShapeType="1"/>
          </p:cNvSpPr>
          <p:nvPr/>
        </p:nvSpPr>
        <p:spPr bwMode="auto">
          <a:xfrm flipV="1">
            <a:off x="1624013" y="5770141"/>
            <a:ext cx="346075" cy="9525"/>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03" name="Rectangle 24"/>
          <p:cNvSpPr>
            <a:spLocks noChangeArrowheads="1"/>
          </p:cNvSpPr>
          <p:nvPr/>
        </p:nvSpPr>
        <p:spPr bwMode="gray">
          <a:xfrm>
            <a:off x="2024063" y="4200103"/>
            <a:ext cx="2954337" cy="287338"/>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defRPr/>
            </a:pPr>
            <a:r>
              <a:rPr lang="zh-CN" altLang="en-US" dirty="0">
                <a:latin typeface="华文中宋" pitchFamily="2" charset="-122"/>
                <a:ea typeface="华文中宋" pitchFamily="2" charset="-122"/>
              </a:rPr>
              <a:t>化学与生物工程学院</a:t>
            </a:r>
          </a:p>
        </p:txBody>
      </p:sp>
      <p:sp>
        <p:nvSpPr>
          <p:cNvPr id="10291" name="Line 42"/>
          <p:cNvSpPr>
            <a:spLocks noChangeShapeType="1"/>
          </p:cNvSpPr>
          <p:nvPr/>
        </p:nvSpPr>
        <p:spPr bwMode="auto">
          <a:xfrm>
            <a:off x="1590675" y="3623841"/>
            <a:ext cx="357188"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07" name="Rectangle 24"/>
          <p:cNvSpPr>
            <a:spLocks noChangeArrowheads="1"/>
          </p:cNvSpPr>
          <p:nvPr/>
        </p:nvSpPr>
        <p:spPr bwMode="gray">
          <a:xfrm>
            <a:off x="2024063" y="3479378"/>
            <a:ext cx="2941637" cy="296863"/>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dirty="0">
                <a:solidFill>
                  <a:srgbClr val="FF0000"/>
                </a:solidFill>
                <a:latin typeface="华文中宋" pitchFamily="2" charset="-122"/>
                <a:ea typeface="华文中宋" pitchFamily="2" charset="-122"/>
              </a:rPr>
              <a:t>计算机与通信工程学院</a:t>
            </a:r>
          </a:p>
        </p:txBody>
      </p:sp>
      <p:sp>
        <p:nvSpPr>
          <p:cNvPr id="56" name="Rectangle 24"/>
          <p:cNvSpPr>
            <a:spLocks noChangeArrowheads="1"/>
          </p:cNvSpPr>
          <p:nvPr/>
        </p:nvSpPr>
        <p:spPr bwMode="gray">
          <a:xfrm>
            <a:off x="2046288" y="5998741"/>
            <a:ext cx="2954337" cy="287337"/>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dirty="0">
                <a:latin typeface="华文中宋" pitchFamily="2" charset="-122"/>
                <a:ea typeface="华文中宋" pitchFamily="2" charset="-122"/>
              </a:rPr>
              <a:t>高等工程师学院</a:t>
            </a:r>
          </a:p>
        </p:txBody>
      </p:sp>
      <p:sp>
        <p:nvSpPr>
          <p:cNvPr id="10294" name="Line 42"/>
          <p:cNvSpPr>
            <a:spLocks noChangeShapeType="1"/>
          </p:cNvSpPr>
          <p:nvPr/>
        </p:nvSpPr>
        <p:spPr bwMode="auto">
          <a:xfrm flipV="1">
            <a:off x="1643063" y="6132091"/>
            <a:ext cx="346075" cy="9525"/>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grpSp>
        <p:nvGrpSpPr>
          <p:cNvPr id="68" name="Group 33"/>
          <p:cNvGrpSpPr>
            <a:grpSpLocks/>
          </p:cNvGrpSpPr>
          <p:nvPr/>
        </p:nvGrpSpPr>
        <p:grpSpPr bwMode="auto">
          <a:xfrm>
            <a:off x="683568" y="980728"/>
            <a:ext cx="3600450" cy="593725"/>
            <a:chOff x="612" y="799"/>
            <a:chExt cx="2268" cy="374"/>
          </a:xfrm>
        </p:grpSpPr>
        <p:sp>
          <p:nvSpPr>
            <p:cNvPr id="69" name="AutoShape 34"/>
            <p:cNvSpPr>
              <a:spLocks noChangeArrowheads="1"/>
            </p:cNvSpPr>
            <p:nvPr/>
          </p:nvSpPr>
          <p:spPr bwMode="auto">
            <a:xfrm>
              <a:off x="696" y="799"/>
              <a:ext cx="2184" cy="374"/>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eaLnBrk="0" fontAlgn="auto" hangingPunct="0">
                <a:spcBef>
                  <a:spcPct val="20000"/>
                </a:spcBef>
                <a:spcAft>
                  <a:spcPts val="0"/>
                </a:spcAft>
                <a:buFont typeface="Arial" charset="0"/>
                <a:buNone/>
                <a:defRPr/>
              </a:pPr>
              <a:r>
                <a:rPr lang="zh-CN" altLang="en-US" sz="2800" dirty="0" smtClean="0">
                  <a:effectLst>
                    <a:outerShdw blurRad="38100" dist="38100" dir="2700000" algn="tl">
                      <a:srgbClr val="C0C0C0"/>
                    </a:outerShdw>
                  </a:effectLst>
                  <a:latin typeface="Arial" charset="0"/>
                  <a:ea typeface="华文行楷" pitchFamily="2" charset="-122"/>
                </a:rPr>
                <a:t>学院设置</a:t>
              </a:r>
              <a:endParaRPr lang="zh-CN" altLang="en-US" sz="2800" dirty="0">
                <a:effectLst>
                  <a:outerShdw blurRad="38100" dist="38100" dir="2700000" algn="tl">
                    <a:srgbClr val="C0C0C0"/>
                  </a:outerShdw>
                </a:effectLst>
                <a:latin typeface="Arial" charset="0"/>
                <a:ea typeface="华文行楷" pitchFamily="2" charset="-122"/>
              </a:endParaRPr>
            </a:p>
          </p:txBody>
        </p:sp>
        <p:sp>
          <p:nvSpPr>
            <p:cNvPr id="70" name="AutoShape 35"/>
            <p:cNvSpPr>
              <a:spLocks noChangeArrowheads="1"/>
            </p:cNvSpPr>
            <p:nvPr/>
          </p:nvSpPr>
          <p:spPr bwMode="auto">
            <a:xfrm>
              <a:off x="612" y="870"/>
              <a:ext cx="235" cy="231"/>
            </a:xfrm>
            <a:prstGeom prst="roundRect">
              <a:avLst>
                <a:gd name="adj" fmla="val 0"/>
              </a:avLst>
            </a:prstGeom>
            <a:solidFill>
              <a:schemeClr val="bg1"/>
            </a:solidFill>
            <a:ln w="9525" algn="ctr">
              <a:noFill/>
              <a:round/>
              <a:headEnd/>
              <a:tailEnd/>
            </a:ln>
            <a:effectLst>
              <a:outerShdw dist="35921" dir="2700000" algn="ctr" rotWithShape="0">
                <a:schemeClr val="tx1">
                  <a:alpha val="50000"/>
                </a:schemeClr>
              </a:outerShdw>
            </a:effectLst>
          </p:spPr>
          <p:txBody>
            <a:bodyPr wrap="none" anchor="ctr"/>
            <a:lstStyle/>
            <a:p>
              <a:pPr algn="ctr" eaLnBrk="0" fontAlgn="auto" hangingPunct="0">
                <a:spcBef>
                  <a:spcPts val="0"/>
                </a:spcBef>
                <a:spcAft>
                  <a:spcPts val="0"/>
                </a:spcAft>
                <a:defRPr/>
              </a:pPr>
              <a:endParaRPr lang="zh-CN" altLang="zh-CN" sz="2800" b="1">
                <a:solidFill>
                  <a:srgbClr val="FF6600"/>
                </a:solidFill>
                <a:effectLst>
                  <a:outerShdw blurRad="38100" dist="38100" dir="2700000" algn="tl">
                    <a:srgbClr val="C0C0C0"/>
                  </a:outerShdw>
                </a:effectLst>
                <a:latin typeface="Calibri" pitchFamily="34" charset="0"/>
                <a:ea typeface="宋体" charset="-122"/>
                <a:sym typeface="Wingdings" pitchFamily="2" charset="2"/>
              </a:endParaRPr>
            </a:p>
          </p:txBody>
        </p:sp>
        <p:sp>
          <p:nvSpPr>
            <p:cNvPr id="71" name="Freeform 36"/>
            <p:cNvSpPr>
              <a:spLocks/>
            </p:cNvSpPr>
            <p:nvPr/>
          </p:nvSpPr>
          <p:spPr bwMode="auto">
            <a:xfrm>
              <a:off x="627" y="805"/>
              <a:ext cx="303" cy="266"/>
            </a:xfrm>
            <a:custGeom>
              <a:avLst/>
              <a:gdLst>
                <a:gd name="T0" fmla="*/ 0 w 610"/>
                <a:gd name="T1" fmla="*/ 0 h 609"/>
                <a:gd name="T2" fmla="*/ 0 w 610"/>
                <a:gd name="T3" fmla="*/ 0 h 609"/>
                <a:gd name="T4" fmla="*/ 0 w 610"/>
                <a:gd name="T5" fmla="*/ 0 h 609"/>
                <a:gd name="T6" fmla="*/ 0 w 610"/>
                <a:gd name="T7" fmla="*/ 0 h 609"/>
                <a:gd name="T8" fmla="*/ 0 w 610"/>
                <a:gd name="T9" fmla="*/ 0 h 609"/>
                <a:gd name="T10" fmla="*/ 0 w 610"/>
                <a:gd name="T11" fmla="*/ 0 h 609"/>
                <a:gd name="T12" fmla="*/ 0 w 610"/>
                <a:gd name="T13" fmla="*/ 0 h 609"/>
                <a:gd name="T14" fmla="*/ 0 w 610"/>
                <a:gd name="T15" fmla="*/ 0 h 609"/>
                <a:gd name="T16" fmla="*/ 0 w 610"/>
                <a:gd name="T17" fmla="*/ 0 h 609"/>
                <a:gd name="T18" fmla="*/ 0 w 610"/>
                <a:gd name="T19" fmla="*/ 0 h 609"/>
                <a:gd name="T20" fmla="*/ 0 w 610"/>
                <a:gd name="T21" fmla="*/ 0 h 609"/>
                <a:gd name="T22" fmla="*/ 0 w 610"/>
                <a:gd name="T23" fmla="*/ 0 h 609"/>
                <a:gd name="T24" fmla="*/ 0 w 610"/>
                <a:gd name="T25" fmla="*/ 0 h 609"/>
                <a:gd name="T26" fmla="*/ 0 w 610"/>
                <a:gd name="T27" fmla="*/ 0 h 609"/>
                <a:gd name="T28" fmla="*/ 0 w 610"/>
                <a:gd name="T29" fmla="*/ 0 h 609"/>
                <a:gd name="T30" fmla="*/ 0 w 610"/>
                <a:gd name="T31" fmla="*/ 0 h 609"/>
                <a:gd name="T32" fmla="*/ 0 w 610"/>
                <a:gd name="T33" fmla="*/ 0 h 609"/>
                <a:gd name="T34" fmla="*/ 0 w 610"/>
                <a:gd name="T35" fmla="*/ 0 h 609"/>
                <a:gd name="T36" fmla="*/ 0 w 610"/>
                <a:gd name="T37" fmla="*/ 0 h 609"/>
                <a:gd name="T38" fmla="*/ 0 w 610"/>
                <a:gd name="T39" fmla="*/ 0 h 609"/>
                <a:gd name="T40" fmla="*/ 0 w 610"/>
                <a:gd name="T41" fmla="*/ 0 h 609"/>
                <a:gd name="T42" fmla="*/ 0 w 610"/>
                <a:gd name="T43" fmla="*/ 0 h 609"/>
                <a:gd name="T44" fmla="*/ 0 w 610"/>
                <a:gd name="T45" fmla="*/ 0 h 609"/>
                <a:gd name="T46" fmla="*/ 0 w 610"/>
                <a:gd name="T47" fmla="*/ 0 h 609"/>
                <a:gd name="T48" fmla="*/ 0 w 610"/>
                <a:gd name="T49" fmla="*/ 0 h 609"/>
                <a:gd name="T50" fmla="*/ 0 w 610"/>
                <a:gd name="T51" fmla="*/ 0 h 609"/>
                <a:gd name="T52" fmla="*/ 0 w 610"/>
                <a:gd name="T53" fmla="*/ 0 h 609"/>
                <a:gd name="T54" fmla="*/ 0 w 610"/>
                <a:gd name="T55" fmla="*/ 0 h 609"/>
                <a:gd name="T56" fmla="*/ 0 w 610"/>
                <a:gd name="T57" fmla="*/ 0 h 609"/>
                <a:gd name="T58" fmla="*/ 0 w 610"/>
                <a:gd name="T59" fmla="*/ 0 h 609"/>
                <a:gd name="T60" fmla="*/ 0 w 610"/>
                <a:gd name="T61" fmla="*/ 0 h 609"/>
                <a:gd name="T62" fmla="*/ 0 w 610"/>
                <a:gd name="T63" fmla="*/ 0 h 609"/>
                <a:gd name="T64" fmla="*/ 0 w 610"/>
                <a:gd name="T65" fmla="*/ 0 h 609"/>
                <a:gd name="T66" fmla="*/ 0 w 610"/>
                <a:gd name="T67" fmla="*/ 0 h 609"/>
                <a:gd name="T68" fmla="*/ 0 w 610"/>
                <a:gd name="T69" fmla="*/ 0 h 609"/>
                <a:gd name="T70" fmla="*/ 0 w 610"/>
                <a:gd name="T71" fmla="*/ 0 h 609"/>
                <a:gd name="T72" fmla="*/ 0 w 610"/>
                <a:gd name="T73" fmla="*/ 0 h 60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10"/>
                <a:gd name="T112" fmla="*/ 0 h 609"/>
                <a:gd name="T113" fmla="*/ 610 w 610"/>
                <a:gd name="T114" fmla="*/ 609 h 60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10" h="609">
                  <a:moveTo>
                    <a:pt x="88" y="470"/>
                  </a:moveTo>
                  <a:lnTo>
                    <a:pt x="90" y="472"/>
                  </a:lnTo>
                  <a:lnTo>
                    <a:pt x="96" y="476"/>
                  </a:lnTo>
                  <a:lnTo>
                    <a:pt x="105" y="481"/>
                  </a:lnTo>
                  <a:lnTo>
                    <a:pt x="116" y="487"/>
                  </a:lnTo>
                  <a:lnTo>
                    <a:pt x="126" y="497"/>
                  </a:lnTo>
                  <a:lnTo>
                    <a:pt x="138" y="509"/>
                  </a:lnTo>
                  <a:lnTo>
                    <a:pt x="150" y="520"/>
                  </a:lnTo>
                  <a:lnTo>
                    <a:pt x="159" y="535"/>
                  </a:lnTo>
                  <a:lnTo>
                    <a:pt x="168" y="551"/>
                  </a:lnTo>
                  <a:lnTo>
                    <a:pt x="176" y="564"/>
                  </a:lnTo>
                  <a:lnTo>
                    <a:pt x="183" y="576"/>
                  </a:lnTo>
                  <a:lnTo>
                    <a:pt x="189" y="586"/>
                  </a:lnTo>
                  <a:lnTo>
                    <a:pt x="193" y="596"/>
                  </a:lnTo>
                  <a:lnTo>
                    <a:pt x="197" y="601"/>
                  </a:lnTo>
                  <a:lnTo>
                    <a:pt x="200" y="606"/>
                  </a:lnTo>
                  <a:lnTo>
                    <a:pt x="200" y="608"/>
                  </a:lnTo>
                  <a:lnTo>
                    <a:pt x="203" y="601"/>
                  </a:lnTo>
                  <a:lnTo>
                    <a:pt x="206" y="582"/>
                  </a:lnTo>
                  <a:lnTo>
                    <a:pt x="214" y="553"/>
                  </a:lnTo>
                  <a:lnTo>
                    <a:pt x="226" y="519"/>
                  </a:lnTo>
                  <a:lnTo>
                    <a:pt x="239" y="478"/>
                  </a:lnTo>
                  <a:lnTo>
                    <a:pt x="255" y="435"/>
                  </a:lnTo>
                  <a:lnTo>
                    <a:pt x="274" y="391"/>
                  </a:lnTo>
                  <a:lnTo>
                    <a:pt x="296" y="348"/>
                  </a:lnTo>
                  <a:lnTo>
                    <a:pt x="337" y="276"/>
                  </a:lnTo>
                  <a:lnTo>
                    <a:pt x="378" y="217"/>
                  </a:lnTo>
                  <a:lnTo>
                    <a:pt x="416" y="168"/>
                  </a:lnTo>
                  <a:lnTo>
                    <a:pt x="450" y="130"/>
                  </a:lnTo>
                  <a:lnTo>
                    <a:pt x="481" y="101"/>
                  </a:lnTo>
                  <a:lnTo>
                    <a:pt x="504" y="80"/>
                  </a:lnTo>
                  <a:lnTo>
                    <a:pt x="523" y="65"/>
                  </a:lnTo>
                  <a:lnTo>
                    <a:pt x="533" y="59"/>
                  </a:lnTo>
                  <a:lnTo>
                    <a:pt x="537" y="56"/>
                  </a:lnTo>
                  <a:lnTo>
                    <a:pt x="545" y="51"/>
                  </a:lnTo>
                  <a:lnTo>
                    <a:pt x="557" y="43"/>
                  </a:lnTo>
                  <a:lnTo>
                    <a:pt x="570" y="34"/>
                  </a:lnTo>
                  <a:lnTo>
                    <a:pt x="583" y="23"/>
                  </a:lnTo>
                  <a:lnTo>
                    <a:pt x="595" y="15"/>
                  </a:lnTo>
                  <a:lnTo>
                    <a:pt x="605" y="7"/>
                  </a:lnTo>
                  <a:lnTo>
                    <a:pt x="609" y="3"/>
                  </a:lnTo>
                  <a:lnTo>
                    <a:pt x="602" y="0"/>
                  </a:lnTo>
                  <a:lnTo>
                    <a:pt x="577" y="7"/>
                  </a:lnTo>
                  <a:lnTo>
                    <a:pt x="540" y="27"/>
                  </a:lnTo>
                  <a:lnTo>
                    <a:pt x="491" y="56"/>
                  </a:lnTo>
                  <a:lnTo>
                    <a:pt x="437" y="94"/>
                  </a:lnTo>
                  <a:lnTo>
                    <a:pt x="382" y="141"/>
                  </a:lnTo>
                  <a:lnTo>
                    <a:pt x="328" y="193"/>
                  </a:lnTo>
                  <a:lnTo>
                    <a:pt x="279" y="253"/>
                  </a:lnTo>
                  <a:lnTo>
                    <a:pt x="268" y="266"/>
                  </a:lnTo>
                  <a:lnTo>
                    <a:pt x="254" y="287"/>
                  </a:lnTo>
                  <a:lnTo>
                    <a:pt x="237" y="311"/>
                  </a:lnTo>
                  <a:lnTo>
                    <a:pt x="218" y="337"/>
                  </a:lnTo>
                  <a:lnTo>
                    <a:pt x="201" y="362"/>
                  </a:lnTo>
                  <a:lnTo>
                    <a:pt x="187" y="382"/>
                  </a:lnTo>
                  <a:lnTo>
                    <a:pt x="177" y="396"/>
                  </a:lnTo>
                  <a:lnTo>
                    <a:pt x="174" y="403"/>
                  </a:lnTo>
                  <a:lnTo>
                    <a:pt x="170" y="399"/>
                  </a:lnTo>
                  <a:lnTo>
                    <a:pt x="160" y="390"/>
                  </a:lnTo>
                  <a:lnTo>
                    <a:pt x="147" y="378"/>
                  </a:lnTo>
                  <a:lnTo>
                    <a:pt x="130" y="365"/>
                  </a:lnTo>
                  <a:lnTo>
                    <a:pt x="112" y="353"/>
                  </a:lnTo>
                  <a:lnTo>
                    <a:pt x="93" y="344"/>
                  </a:lnTo>
                  <a:lnTo>
                    <a:pt x="75" y="340"/>
                  </a:lnTo>
                  <a:lnTo>
                    <a:pt x="58" y="345"/>
                  </a:lnTo>
                  <a:lnTo>
                    <a:pt x="43" y="356"/>
                  </a:lnTo>
                  <a:lnTo>
                    <a:pt x="31" y="369"/>
                  </a:lnTo>
                  <a:lnTo>
                    <a:pt x="21" y="383"/>
                  </a:lnTo>
                  <a:lnTo>
                    <a:pt x="13" y="398"/>
                  </a:lnTo>
                  <a:lnTo>
                    <a:pt x="7" y="411"/>
                  </a:lnTo>
                  <a:lnTo>
                    <a:pt x="3" y="423"/>
                  </a:lnTo>
                  <a:lnTo>
                    <a:pt x="1" y="431"/>
                  </a:lnTo>
                  <a:lnTo>
                    <a:pt x="0" y="433"/>
                  </a:lnTo>
                  <a:lnTo>
                    <a:pt x="88" y="470"/>
                  </a:lnTo>
                </a:path>
              </a:pathLst>
            </a:custGeom>
            <a:solidFill>
              <a:srgbClr val="FF3300"/>
            </a:solidFill>
            <a:ln w="9525" cap="rnd">
              <a:noFill/>
              <a:round/>
              <a:headEnd/>
              <a:tailEnd/>
            </a:ln>
          </p:spPr>
          <p:txBody>
            <a:bodyPr/>
            <a:lstStyle/>
            <a:p>
              <a:endParaRPr lang="zh-CN" altLang="en-US"/>
            </a:p>
          </p:txBody>
        </p:sp>
      </p:grpSp>
      <p:sp>
        <p:nvSpPr>
          <p:cNvPr id="72" name="TextBox 71"/>
          <p:cNvSpPr txBox="1"/>
          <p:nvPr/>
        </p:nvSpPr>
        <p:spPr>
          <a:xfrm>
            <a:off x="3054351" y="188640"/>
            <a:ext cx="3452173" cy="707886"/>
          </a:xfrm>
          <a:prstGeom prst="rect">
            <a:avLst/>
          </a:prstGeom>
          <a:noFill/>
        </p:spPr>
        <p:txBody>
          <a:bodyPr wrap="square" rtlCol="0">
            <a:spAutoFit/>
          </a:bodyPr>
          <a:lstStyle/>
          <a:p>
            <a:r>
              <a:rPr lang="zh-CN" altLang="en-US" sz="4000" dirty="0">
                <a:latin typeface="华文行楷" panose="02010800040101010101" pitchFamily="2" charset="-122"/>
                <a:ea typeface="华文行楷" panose="02010800040101010101" pitchFamily="2" charset="-122"/>
              </a:rPr>
              <a:t>北京科技大学</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82"/>
                                        </p:tgtEl>
                                        <p:attrNameLst>
                                          <p:attrName>style.visibility</p:attrName>
                                        </p:attrNameLst>
                                      </p:cBhvr>
                                      <p:to>
                                        <p:strVal val="visible"/>
                                      </p:to>
                                    </p:set>
                                    <p:anim calcmode="lin" valueType="num">
                                      <p:cBhvr additive="base">
                                        <p:cTn id="7" dur="500" fill="hold"/>
                                        <p:tgtEl>
                                          <p:spTgt spid="82"/>
                                        </p:tgtEl>
                                        <p:attrNameLst>
                                          <p:attrName>ppt_x</p:attrName>
                                        </p:attrNameLst>
                                      </p:cBhvr>
                                      <p:tavLst>
                                        <p:tav tm="0">
                                          <p:val>
                                            <p:strVal val="0-#ppt_w/2"/>
                                          </p:val>
                                        </p:tav>
                                        <p:tav tm="100000">
                                          <p:val>
                                            <p:strVal val="#ppt_x"/>
                                          </p:val>
                                        </p:tav>
                                      </p:tavLst>
                                    </p:anim>
                                    <p:anim calcmode="lin" valueType="num">
                                      <p:cBhvr additive="base">
                                        <p:cTn id="8" dur="500" fill="hold"/>
                                        <p:tgtEl>
                                          <p:spTgt spid="8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2" presetClass="entr" presetSubtype="1" fill="hold" nodeType="after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slide(fromTop)">
                                      <p:cBhvr>
                                        <p:cTn id="12"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0" y="0"/>
            <a:ext cx="9144000" cy="896526"/>
          </a:xfrm>
          <a:prstGeom prst="rect">
            <a:avLst/>
          </a:prstGeom>
          <a:gradFill>
            <a:gsLst>
              <a:gs pos="0">
                <a:schemeClr val="accent1">
                  <a:tint val="66000"/>
                  <a:satMod val="160000"/>
                </a:schemeClr>
              </a:gs>
              <a:gs pos="30000">
                <a:schemeClr val="accent1">
                  <a:tint val="44500"/>
                  <a:satMod val="160000"/>
                  <a:alpha val="74000"/>
                </a:schemeClr>
              </a:gs>
              <a:gs pos="100000">
                <a:schemeClr val="accent1">
                  <a:tint val="23500"/>
                  <a:satMod val="16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灯片编号占位符 3"/>
          <p:cNvSpPr txBox="1">
            <a:spLocks noGrp="1"/>
          </p:cNvSpPr>
          <p:nvPr/>
        </p:nvSpPr>
        <p:spPr>
          <a:xfrm>
            <a:off x="7924800" y="6356350"/>
            <a:ext cx="762000" cy="365125"/>
          </a:xfrm>
          <a:prstGeom prst="rect">
            <a:avLst/>
          </a:prstGeom>
          <a:noFill/>
        </p:spPr>
        <p:txBody>
          <a:bodyPr lIns="0" tIns="0" rIns="0" bIns="0" anchor="b"/>
          <a:lstStyle/>
          <a:p>
            <a:pPr algn="r" fontAlgn="auto">
              <a:lnSpc>
                <a:spcPct val="120000"/>
              </a:lnSpc>
              <a:spcBef>
                <a:spcPts val="0"/>
              </a:spcBef>
              <a:spcAft>
                <a:spcPts val="0"/>
              </a:spcAft>
              <a:buClr>
                <a:srgbClr val="FFFFCC"/>
              </a:buClr>
              <a:buSzPct val="80000"/>
              <a:buFont typeface="Wingdings" pitchFamily="2" charset="2"/>
              <a:buNone/>
              <a:defRPr/>
            </a:pPr>
            <a:fld id="{DC9FF760-C4DF-4AB5-BD5B-B3771228F24C}" type="slidenum">
              <a:rPr lang="en-US" altLang="zh-CN" sz="1200">
                <a:solidFill>
                  <a:schemeClr val="tx2">
                    <a:shade val="90000"/>
                  </a:schemeClr>
                </a:solidFill>
                <a:latin typeface="+mn-lt"/>
                <a:ea typeface="+mn-ea"/>
              </a:rPr>
              <a:pPr algn="r" fontAlgn="auto">
                <a:lnSpc>
                  <a:spcPct val="120000"/>
                </a:lnSpc>
                <a:spcBef>
                  <a:spcPts val="0"/>
                </a:spcBef>
                <a:spcAft>
                  <a:spcPts val="0"/>
                </a:spcAft>
                <a:buClr>
                  <a:srgbClr val="FFFFCC"/>
                </a:buClr>
                <a:buSzPct val="80000"/>
                <a:buFont typeface="Wingdings" pitchFamily="2" charset="2"/>
                <a:buNone/>
                <a:defRPr/>
              </a:pPr>
              <a:t>4</a:t>
            </a:fld>
            <a:endParaRPr lang="en-US" altLang="zh-CN" sz="1200">
              <a:solidFill>
                <a:schemeClr val="tx2">
                  <a:shade val="90000"/>
                </a:schemeClr>
              </a:solidFill>
              <a:latin typeface="+mn-lt"/>
              <a:ea typeface="+mn-ea"/>
            </a:endParaRPr>
          </a:p>
        </p:txBody>
      </p:sp>
      <p:sp>
        <p:nvSpPr>
          <p:cNvPr id="19" name="矩形 18"/>
          <p:cNvSpPr/>
          <p:nvPr/>
        </p:nvSpPr>
        <p:spPr>
          <a:xfrm>
            <a:off x="1428750" y="5786438"/>
            <a:ext cx="6429375" cy="646112"/>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fontAlgn="auto">
              <a:spcBef>
                <a:spcPts val="0"/>
              </a:spcBef>
              <a:spcAft>
                <a:spcPts val="0"/>
              </a:spcAft>
              <a:defRPr/>
            </a:pPr>
            <a:r>
              <a:rPr lang="zh-CN" altLang="en-US" dirty="0"/>
              <a:t>         学院历经近</a:t>
            </a:r>
            <a:r>
              <a:rPr lang="en-US" altLang="zh-CN" dirty="0"/>
              <a:t>40</a:t>
            </a:r>
            <a:r>
              <a:rPr lang="zh-CN" altLang="en-US" dirty="0"/>
              <a:t>年的重组、整合和发展，在学科建设、科学研究水平和教育教学质量上实现了跨越式的发展与大力提升。</a:t>
            </a:r>
          </a:p>
        </p:txBody>
      </p:sp>
      <p:pic>
        <p:nvPicPr>
          <p:cNvPr id="11270" name="Picture 2" descr="c:\users\lkclear\desktop\未标题-1.jpg"/>
          <p:cNvPicPr>
            <a:picLocks noChangeAspect="1" noChangeArrowheads="1"/>
          </p:cNvPicPr>
          <p:nvPr/>
        </p:nvPicPr>
        <p:blipFill>
          <a:blip r:embed="rId3" cstate="print"/>
          <a:srcRect/>
          <a:stretch>
            <a:fillRect/>
          </a:stretch>
        </p:blipFill>
        <p:spPr bwMode="auto">
          <a:xfrm>
            <a:off x="1725712" y="1764933"/>
            <a:ext cx="5871898" cy="3996668"/>
          </a:xfrm>
          <a:prstGeom prst="rect">
            <a:avLst/>
          </a:prstGeom>
          <a:noFill/>
          <a:ln w="9525">
            <a:noFill/>
            <a:miter lim="800000"/>
            <a:headEnd/>
            <a:tailEnd/>
          </a:ln>
        </p:spPr>
      </p:pic>
      <p:grpSp>
        <p:nvGrpSpPr>
          <p:cNvPr id="10" name="Group 33"/>
          <p:cNvGrpSpPr>
            <a:grpSpLocks/>
          </p:cNvGrpSpPr>
          <p:nvPr/>
        </p:nvGrpSpPr>
        <p:grpSpPr bwMode="auto">
          <a:xfrm>
            <a:off x="683568" y="980728"/>
            <a:ext cx="3600450" cy="593725"/>
            <a:chOff x="612" y="799"/>
            <a:chExt cx="2268" cy="374"/>
          </a:xfrm>
        </p:grpSpPr>
        <p:sp>
          <p:nvSpPr>
            <p:cNvPr id="11" name="AutoShape 34"/>
            <p:cNvSpPr>
              <a:spLocks noChangeArrowheads="1"/>
            </p:cNvSpPr>
            <p:nvPr/>
          </p:nvSpPr>
          <p:spPr bwMode="auto">
            <a:xfrm>
              <a:off x="696" y="799"/>
              <a:ext cx="2184" cy="374"/>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eaLnBrk="0" fontAlgn="auto" hangingPunct="0">
                <a:spcBef>
                  <a:spcPct val="20000"/>
                </a:spcBef>
                <a:spcAft>
                  <a:spcPts val="0"/>
                </a:spcAft>
                <a:buFont typeface="Arial" charset="0"/>
                <a:buNone/>
                <a:defRPr/>
              </a:pPr>
              <a:r>
                <a:rPr lang="zh-CN" altLang="en-US" sz="2800" dirty="0" smtClean="0">
                  <a:effectLst>
                    <a:outerShdw blurRad="38100" dist="38100" dir="2700000" algn="tl">
                      <a:srgbClr val="C0C0C0"/>
                    </a:outerShdw>
                  </a:effectLst>
                  <a:latin typeface="Arial" charset="0"/>
                  <a:ea typeface="华文行楷" pitchFamily="2" charset="-122"/>
                </a:rPr>
                <a:t>发展历程</a:t>
              </a:r>
              <a:endParaRPr lang="en-US" altLang="zh-CN" sz="2800" dirty="0" smtClean="0">
                <a:effectLst>
                  <a:outerShdw blurRad="38100" dist="38100" dir="2700000" algn="tl">
                    <a:srgbClr val="C0C0C0"/>
                  </a:outerShdw>
                </a:effectLst>
                <a:latin typeface="Arial" charset="0"/>
                <a:ea typeface="华文行楷" pitchFamily="2" charset="-122"/>
              </a:endParaRPr>
            </a:p>
          </p:txBody>
        </p:sp>
        <p:sp>
          <p:nvSpPr>
            <p:cNvPr id="12" name="AutoShape 35"/>
            <p:cNvSpPr>
              <a:spLocks noChangeArrowheads="1"/>
            </p:cNvSpPr>
            <p:nvPr/>
          </p:nvSpPr>
          <p:spPr bwMode="auto">
            <a:xfrm>
              <a:off x="612" y="870"/>
              <a:ext cx="235" cy="231"/>
            </a:xfrm>
            <a:prstGeom prst="roundRect">
              <a:avLst>
                <a:gd name="adj" fmla="val 0"/>
              </a:avLst>
            </a:prstGeom>
            <a:solidFill>
              <a:schemeClr val="bg1"/>
            </a:solidFill>
            <a:ln w="9525" algn="ctr">
              <a:noFill/>
              <a:round/>
              <a:headEnd/>
              <a:tailEnd/>
            </a:ln>
            <a:effectLst>
              <a:outerShdw dist="35921" dir="2700000" algn="ctr" rotWithShape="0">
                <a:schemeClr val="tx1">
                  <a:alpha val="50000"/>
                </a:schemeClr>
              </a:outerShdw>
            </a:effectLst>
          </p:spPr>
          <p:txBody>
            <a:bodyPr wrap="none" anchor="ctr"/>
            <a:lstStyle/>
            <a:p>
              <a:pPr algn="ctr" eaLnBrk="0" fontAlgn="auto" hangingPunct="0">
                <a:spcBef>
                  <a:spcPts val="0"/>
                </a:spcBef>
                <a:spcAft>
                  <a:spcPts val="0"/>
                </a:spcAft>
                <a:defRPr/>
              </a:pPr>
              <a:endParaRPr lang="zh-CN" altLang="zh-CN" sz="2800" b="1">
                <a:solidFill>
                  <a:srgbClr val="FF6600"/>
                </a:solidFill>
                <a:effectLst>
                  <a:outerShdw blurRad="38100" dist="38100" dir="2700000" algn="tl">
                    <a:srgbClr val="C0C0C0"/>
                  </a:outerShdw>
                </a:effectLst>
                <a:latin typeface="Calibri" pitchFamily="34" charset="0"/>
                <a:ea typeface="宋体" charset="-122"/>
                <a:sym typeface="Wingdings" pitchFamily="2" charset="2"/>
              </a:endParaRPr>
            </a:p>
          </p:txBody>
        </p:sp>
        <p:sp>
          <p:nvSpPr>
            <p:cNvPr id="13" name="Freeform 36"/>
            <p:cNvSpPr>
              <a:spLocks/>
            </p:cNvSpPr>
            <p:nvPr/>
          </p:nvSpPr>
          <p:spPr bwMode="auto">
            <a:xfrm>
              <a:off x="627" y="805"/>
              <a:ext cx="303" cy="266"/>
            </a:xfrm>
            <a:custGeom>
              <a:avLst/>
              <a:gdLst>
                <a:gd name="T0" fmla="*/ 0 w 610"/>
                <a:gd name="T1" fmla="*/ 0 h 609"/>
                <a:gd name="T2" fmla="*/ 0 w 610"/>
                <a:gd name="T3" fmla="*/ 0 h 609"/>
                <a:gd name="T4" fmla="*/ 0 w 610"/>
                <a:gd name="T5" fmla="*/ 0 h 609"/>
                <a:gd name="T6" fmla="*/ 0 w 610"/>
                <a:gd name="T7" fmla="*/ 0 h 609"/>
                <a:gd name="T8" fmla="*/ 0 w 610"/>
                <a:gd name="T9" fmla="*/ 0 h 609"/>
                <a:gd name="T10" fmla="*/ 0 w 610"/>
                <a:gd name="T11" fmla="*/ 0 h 609"/>
                <a:gd name="T12" fmla="*/ 0 w 610"/>
                <a:gd name="T13" fmla="*/ 0 h 609"/>
                <a:gd name="T14" fmla="*/ 0 w 610"/>
                <a:gd name="T15" fmla="*/ 0 h 609"/>
                <a:gd name="T16" fmla="*/ 0 w 610"/>
                <a:gd name="T17" fmla="*/ 0 h 609"/>
                <a:gd name="T18" fmla="*/ 0 w 610"/>
                <a:gd name="T19" fmla="*/ 0 h 609"/>
                <a:gd name="T20" fmla="*/ 0 w 610"/>
                <a:gd name="T21" fmla="*/ 0 h 609"/>
                <a:gd name="T22" fmla="*/ 0 w 610"/>
                <a:gd name="T23" fmla="*/ 0 h 609"/>
                <a:gd name="T24" fmla="*/ 0 w 610"/>
                <a:gd name="T25" fmla="*/ 0 h 609"/>
                <a:gd name="T26" fmla="*/ 0 w 610"/>
                <a:gd name="T27" fmla="*/ 0 h 609"/>
                <a:gd name="T28" fmla="*/ 0 w 610"/>
                <a:gd name="T29" fmla="*/ 0 h 609"/>
                <a:gd name="T30" fmla="*/ 0 w 610"/>
                <a:gd name="T31" fmla="*/ 0 h 609"/>
                <a:gd name="T32" fmla="*/ 0 w 610"/>
                <a:gd name="T33" fmla="*/ 0 h 609"/>
                <a:gd name="T34" fmla="*/ 0 w 610"/>
                <a:gd name="T35" fmla="*/ 0 h 609"/>
                <a:gd name="T36" fmla="*/ 0 w 610"/>
                <a:gd name="T37" fmla="*/ 0 h 609"/>
                <a:gd name="T38" fmla="*/ 0 w 610"/>
                <a:gd name="T39" fmla="*/ 0 h 609"/>
                <a:gd name="T40" fmla="*/ 0 w 610"/>
                <a:gd name="T41" fmla="*/ 0 h 609"/>
                <a:gd name="T42" fmla="*/ 0 w 610"/>
                <a:gd name="T43" fmla="*/ 0 h 609"/>
                <a:gd name="T44" fmla="*/ 0 w 610"/>
                <a:gd name="T45" fmla="*/ 0 h 609"/>
                <a:gd name="T46" fmla="*/ 0 w 610"/>
                <a:gd name="T47" fmla="*/ 0 h 609"/>
                <a:gd name="T48" fmla="*/ 0 w 610"/>
                <a:gd name="T49" fmla="*/ 0 h 609"/>
                <a:gd name="T50" fmla="*/ 0 w 610"/>
                <a:gd name="T51" fmla="*/ 0 h 609"/>
                <a:gd name="T52" fmla="*/ 0 w 610"/>
                <a:gd name="T53" fmla="*/ 0 h 609"/>
                <a:gd name="T54" fmla="*/ 0 w 610"/>
                <a:gd name="T55" fmla="*/ 0 h 609"/>
                <a:gd name="T56" fmla="*/ 0 w 610"/>
                <a:gd name="T57" fmla="*/ 0 h 609"/>
                <a:gd name="T58" fmla="*/ 0 w 610"/>
                <a:gd name="T59" fmla="*/ 0 h 609"/>
                <a:gd name="T60" fmla="*/ 0 w 610"/>
                <a:gd name="T61" fmla="*/ 0 h 609"/>
                <a:gd name="T62" fmla="*/ 0 w 610"/>
                <a:gd name="T63" fmla="*/ 0 h 609"/>
                <a:gd name="T64" fmla="*/ 0 w 610"/>
                <a:gd name="T65" fmla="*/ 0 h 609"/>
                <a:gd name="T66" fmla="*/ 0 w 610"/>
                <a:gd name="T67" fmla="*/ 0 h 609"/>
                <a:gd name="T68" fmla="*/ 0 w 610"/>
                <a:gd name="T69" fmla="*/ 0 h 609"/>
                <a:gd name="T70" fmla="*/ 0 w 610"/>
                <a:gd name="T71" fmla="*/ 0 h 609"/>
                <a:gd name="T72" fmla="*/ 0 w 610"/>
                <a:gd name="T73" fmla="*/ 0 h 60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10"/>
                <a:gd name="T112" fmla="*/ 0 h 609"/>
                <a:gd name="T113" fmla="*/ 610 w 610"/>
                <a:gd name="T114" fmla="*/ 609 h 60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10" h="609">
                  <a:moveTo>
                    <a:pt x="88" y="470"/>
                  </a:moveTo>
                  <a:lnTo>
                    <a:pt x="90" y="472"/>
                  </a:lnTo>
                  <a:lnTo>
                    <a:pt x="96" y="476"/>
                  </a:lnTo>
                  <a:lnTo>
                    <a:pt x="105" y="481"/>
                  </a:lnTo>
                  <a:lnTo>
                    <a:pt x="116" y="487"/>
                  </a:lnTo>
                  <a:lnTo>
                    <a:pt x="126" y="497"/>
                  </a:lnTo>
                  <a:lnTo>
                    <a:pt x="138" y="509"/>
                  </a:lnTo>
                  <a:lnTo>
                    <a:pt x="150" y="520"/>
                  </a:lnTo>
                  <a:lnTo>
                    <a:pt x="159" y="535"/>
                  </a:lnTo>
                  <a:lnTo>
                    <a:pt x="168" y="551"/>
                  </a:lnTo>
                  <a:lnTo>
                    <a:pt x="176" y="564"/>
                  </a:lnTo>
                  <a:lnTo>
                    <a:pt x="183" y="576"/>
                  </a:lnTo>
                  <a:lnTo>
                    <a:pt x="189" y="586"/>
                  </a:lnTo>
                  <a:lnTo>
                    <a:pt x="193" y="596"/>
                  </a:lnTo>
                  <a:lnTo>
                    <a:pt x="197" y="601"/>
                  </a:lnTo>
                  <a:lnTo>
                    <a:pt x="200" y="606"/>
                  </a:lnTo>
                  <a:lnTo>
                    <a:pt x="200" y="608"/>
                  </a:lnTo>
                  <a:lnTo>
                    <a:pt x="203" y="601"/>
                  </a:lnTo>
                  <a:lnTo>
                    <a:pt x="206" y="582"/>
                  </a:lnTo>
                  <a:lnTo>
                    <a:pt x="214" y="553"/>
                  </a:lnTo>
                  <a:lnTo>
                    <a:pt x="226" y="519"/>
                  </a:lnTo>
                  <a:lnTo>
                    <a:pt x="239" y="478"/>
                  </a:lnTo>
                  <a:lnTo>
                    <a:pt x="255" y="435"/>
                  </a:lnTo>
                  <a:lnTo>
                    <a:pt x="274" y="391"/>
                  </a:lnTo>
                  <a:lnTo>
                    <a:pt x="296" y="348"/>
                  </a:lnTo>
                  <a:lnTo>
                    <a:pt x="337" y="276"/>
                  </a:lnTo>
                  <a:lnTo>
                    <a:pt x="378" y="217"/>
                  </a:lnTo>
                  <a:lnTo>
                    <a:pt x="416" y="168"/>
                  </a:lnTo>
                  <a:lnTo>
                    <a:pt x="450" y="130"/>
                  </a:lnTo>
                  <a:lnTo>
                    <a:pt x="481" y="101"/>
                  </a:lnTo>
                  <a:lnTo>
                    <a:pt x="504" y="80"/>
                  </a:lnTo>
                  <a:lnTo>
                    <a:pt x="523" y="65"/>
                  </a:lnTo>
                  <a:lnTo>
                    <a:pt x="533" y="59"/>
                  </a:lnTo>
                  <a:lnTo>
                    <a:pt x="537" y="56"/>
                  </a:lnTo>
                  <a:lnTo>
                    <a:pt x="545" y="51"/>
                  </a:lnTo>
                  <a:lnTo>
                    <a:pt x="557" y="43"/>
                  </a:lnTo>
                  <a:lnTo>
                    <a:pt x="570" y="34"/>
                  </a:lnTo>
                  <a:lnTo>
                    <a:pt x="583" y="23"/>
                  </a:lnTo>
                  <a:lnTo>
                    <a:pt x="595" y="15"/>
                  </a:lnTo>
                  <a:lnTo>
                    <a:pt x="605" y="7"/>
                  </a:lnTo>
                  <a:lnTo>
                    <a:pt x="609" y="3"/>
                  </a:lnTo>
                  <a:lnTo>
                    <a:pt x="602" y="0"/>
                  </a:lnTo>
                  <a:lnTo>
                    <a:pt x="577" y="7"/>
                  </a:lnTo>
                  <a:lnTo>
                    <a:pt x="540" y="27"/>
                  </a:lnTo>
                  <a:lnTo>
                    <a:pt x="491" y="56"/>
                  </a:lnTo>
                  <a:lnTo>
                    <a:pt x="437" y="94"/>
                  </a:lnTo>
                  <a:lnTo>
                    <a:pt x="382" y="141"/>
                  </a:lnTo>
                  <a:lnTo>
                    <a:pt x="328" y="193"/>
                  </a:lnTo>
                  <a:lnTo>
                    <a:pt x="279" y="253"/>
                  </a:lnTo>
                  <a:lnTo>
                    <a:pt x="268" y="266"/>
                  </a:lnTo>
                  <a:lnTo>
                    <a:pt x="254" y="287"/>
                  </a:lnTo>
                  <a:lnTo>
                    <a:pt x="237" y="311"/>
                  </a:lnTo>
                  <a:lnTo>
                    <a:pt x="218" y="337"/>
                  </a:lnTo>
                  <a:lnTo>
                    <a:pt x="201" y="362"/>
                  </a:lnTo>
                  <a:lnTo>
                    <a:pt x="187" y="382"/>
                  </a:lnTo>
                  <a:lnTo>
                    <a:pt x="177" y="396"/>
                  </a:lnTo>
                  <a:lnTo>
                    <a:pt x="174" y="403"/>
                  </a:lnTo>
                  <a:lnTo>
                    <a:pt x="170" y="399"/>
                  </a:lnTo>
                  <a:lnTo>
                    <a:pt x="160" y="390"/>
                  </a:lnTo>
                  <a:lnTo>
                    <a:pt x="147" y="378"/>
                  </a:lnTo>
                  <a:lnTo>
                    <a:pt x="130" y="365"/>
                  </a:lnTo>
                  <a:lnTo>
                    <a:pt x="112" y="353"/>
                  </a:lnTo>
                  <a:lnTo>
                    <a:pt x="93" y="344"/>
                  </a:lnTo>
                  <a:lnTo>
                    <a:pt x="75" y="340"/>
                  </a:lnTo>
                  <a:lnTo>
                    <a:pt x="58" y="345"/>
                  </a:lnTo>
                  <a:lnTo>
                    <a:pt x="43" y="356"/>
                  </a:lnTo>
                  <a:lnTo>
                    <a:pt x="31" y="369"/>
                  </a:lnTo>
                  <a:lnTo>
                    <a:pt x="21" y="383"/>
                  </a:lnTo>
                  <a:lnTo>
                    <a:pt x="13" y="398"/>
                  </a:lnTo>
                  <a:lnTo>
                    <a:pt x="7" y="411"/>
                  </a:lnTo>
                  <a:lnTo>
                    <a:pt x="3" y="423"/>
                  </a:lnTo>
                  <a:lnTo>
                    <a:pt x="1" y="431"/>
                  </a:lnTo>
                  <a:lnTo>
                    <a:pt x="0" y="433"/>
                  </a:lnTo>
                  <a:lnTo>
                    <a:pt x="88" y="470"/>
                  </a:lnTo>
                </a:path>
              </a:pathLst>
            </a:custGeom>
            <a:solidFill>
              <a:srgbClr val="FF3300"/>
            </a:solidFill>
            <a:ln w="9525" cap="rnd">
              <a:noFill/>
              <a:round/>
              <a:headEnd/>
              <a:tailEnd/>
            </a:ln>
          </p:spPr>
          <p:txBody>
            <a:bodyPr/>
            <a:lstStyle/>
            <a:p>
              <a:endParaRPr lang="zh-CN" altLang="en-US"/>
            </a:p>
          </p:txBody>
        </p:sp>
      </p:grpSp>
      <p:sp>
        <p:nvSpPr>
          <p:cNvPr id="16" name="TextBox 15"/>
          <p:cNvSpPr txBox="1"/>
          <p:nvPr/>
        </p:nvSpPr>
        <p:spPr>
          <a:xfrm>
            <a:off x="2550468" y="188640"/>
            <a:ext cx="4829844" cy="646331"/>
          </a:xfrm>
          <a:prstGeom prst="rect">
            <a:avLst/>
          </a:prstGeom>
          <a:noFill/>
        </p:spPr>
        <p:txBody>
          <a:bodyPr wrap="square" rtlCol="0">
            <a:spAutoFit/>
          </a:bodyPr>
          <a:lstStyle/>
          <a:p>
            <a:r>
              <a:rPr lang="zh-CN" altLang="en-US" sz="3600" dirty="0" smtClean="0">
                <a:latin typeface="华文行楷" panose="02010800040101010101" pitchFamily="2" charset="-122"/>
                <a:ea typeface="华文行楷" panose="02010800040101010101" pitchFamily="2" charset="-122"/>
              </a:rPr>
              <a:t>计算机与通信工</a:t>
            </a:r>
            <a:r>
              <a:rPr lang="zh-CN" altLang="en-US" sz="3600" dirty="0">
                <a:latin typeface="华文行楷" panose="02010800040101010101" pitchFamily="2" charset="-122"/>
                <a:ea typeface="华文行楷" panose="02010800040101010101" pitchFamily="2" charset="-122"/>
              </a:rPr>
              <a:t>程</a:t>
            </a:r>
            <a:r>
              <a:rPr lang="zh-CN" altLang="en-US" sz="3600" dirty="0" smtClean="0">
                <a:latin typeface="华文行楷" panose="02010800040101010101" pitchFamily="2" charset="-122"/>
                <a:ea typeface="华文行楷" panose="02010800040101010101" pitchFamily="2" charset="-122"/>
              </a:rPr>
              <a:t>学院</a:t>
            </a:r>
            <a:endParaRPr lang="zh-CN" altLang="en-US" sz="3600" dirty="0">
              <a:latin typeface="华文行楷" panose="02010800040101010101" pitchFamily="2" charset="-122"/>
              <a:ea typeface="华文行楷" panose="02010800040101010101" pitchFamily="2" charset="-122"/>
            </a:endParaRPr>
          </a:p>
        </p:txBody>
      </p:sp>
    </p:spTree>
  </p:cSld>
  <p:clrMapOvr>
    <a:masterClrMapping/>
  </p:clrMapOvr>
  <p:transition>
    <p:zo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slide(fromTop)">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矩形 52"/>
          <p:cNvSpPr/>
          <p:nvPr/>
        </p:nvSpPr>
        <p:spPr>
          <a:xfrm>
            <a:off x="0" y="0"/>
            <a:ext cx="9144000" cy="896526"/>
          </a:xfrm>
          <a:prstGeom prst="rect">
            <a:avLst/>
          </a:prstGeom>
          <a:gradFill>
            <a:gsLst>
              <a:gs pos="0">
                <a:schemeClr val="accent1">
                  <a:tint val="66000"/>
                  <a:satMod val="160000"/>
                </a:schemeClr>
              </a:gs>
              <a:gs pos="30000">
                <a:schemeClr val="accent1">
                  <a:tint val="44500"/>
                  <a:satMod val="160000"/>
                  <a:alpha val="74000"/>
                </a:schemeClr>
              </a:gs>
              <a:gs pos="100000">
                <a:schemeClr val="accent1">
                  <a:tint val="23500"/>
                  <a:satMod val="16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灯片编号占位符 5"/>
          <p:cNvSpPr>
            <a:spLocks noGrp="1"/>
          </p:cNvSpPr>
          <p:nvPr>
            <p:ph type="sldNum" sz="quarter" idx="12"/>
          </p:nvPr>
        </p:nvSpPr>
        <p:spPr/>
        <p:txBody>
          <a:bodyPr/>
          <a:lstStyle/>
          <a:p>
            <a:pPr>
              <a:defRPr/>
            </a:pPr>
            <a:fld id="{A24C895B-CAF3-4A2E-B0B6-64100DFCBE4E}" type="slidenum">
              <a:rPr lang="en-US" altLang="zh-CN"/>
              <a:pPr>
                <a:defRPr/>
              </a:pPr>
              <a:t>5</a:t>
            </a:fld>
            <a:endParaRPr lang="en-US" altLang="zh-CN" dirty="0"/>
          </a:p>
        </p:txBody>
      </p:sp>
      <p:sp>
        <p:nvSpPr>
          <p:cNvPr id="12292" name="Line 6"/>
          <p:cNvSpPr>
            <a:spLocks noChangeShapeType="1"/>
          </p:cNvSpPr>
          <p:nvPr/>
        </p:nvSpPr>
        <p:spPr bwMode="auto">
          <a:xfrm>
            <a:off x="1390650" y="1276350"/>
            <a:ext cx="901700" cy="1588"/>
          </a:xfrm>
          <a:prstGeom prst="line">
            <a:avLst/>
          </a:prstGeom>
          <a:noFill/>
          <a:ln w="12700" cap="sq">
            <a:noFill/>
            <a:round/>
            <a:headEnd/>
            <a:tailEnd/>
          </a:ln>
        </p:spPr>
        <p:txBody>
          <a:bodyPr/>
          <a:lstStyle/>
          <a:p>
            <a:endParaRPr lang="zh-CN" altLang="en-US"/>
          </a:p>
        </p:txBody>
      </p:sp>
      <p:sp>
        <p:nvSpPr>
          <p:cNvPr id="12293" name="Line 8"/>
          <p:cNvSpPr>
            <a:spLocks noChangeShapeType="1"/>
          </p:cNvSpPr>
          <p:nvPr/>
        </p:nvSpPr>
        <p:spPr bwMode="auto">
          <a:xfrm>
            <a:off x="2320925" y="1276350"/>
            <a:ext cx="176213" cy="1588"/>
          </a:xfrm>
          <a:prstGeom prst="line">
            <a:avLst/>
          </a:prstGeom>
          <a:noFill/>
          <a:ln w="12700" cap="sq">
            <a:noFill/>
            <a:round/>
            <a:headEnd/>
            <a:tailEnd/>
          </a:ln>
        </p:spPr>
        <p:txBody>
          <a:bodyPr/>
          <a:lstStyle/>
          <a:p>
            <a:endParaRPr lang="zh-CN" altLang="en-US"/>
          </a:p>
        </p:txBody>
      </p:sp>
      <p:sp>
        <p:nvSpPr>
          <p:cNvPr id="12295" name="Line 46"/>
          <p:cNvSpPr>
            <a:spLocks noChangeShapeType="1"/>
          </p:cNvSpPr>
          <p:nvPr/>
        </p:nvSpPr>
        <p:spPr bwMode="auto">
          <a:xfrm>
            <a:off x="1087438" y="4127500"/>
            <a:ext cx="495300" cy="0"/>
          </a:xfrm>
          <a:prstGeom prst="line">
            <a:avLst/>
          </a:prstGeom>
          <a:noFill/>
          <a:ln w="38100">
            <a:solidFill>
              <a:schemeClr val="accent1"/>
            </a:solidFill>
            <a:round/>
            <a:headEnd/>
            <a:tailEnd/>
          </a:ln>
        </p:spPr>
        <p:txBody>
          <a:bodyPr lIns="90000" tIns="46800" rIns="90000" bIns="46800" anchor="ctr">
            <a:spAutoFit/>
          </a:bodyPr>
          <a:lstStyle/>
          <a:p>
            <a:endParaRPr lang="zh-CN" altLang="en-US"/>
          </a:p>
        </p:txBody>
      </p:sp>
      <p:sp>
        <p:nvSpPr>
          <p:cNvPr id="58" name="Rectangle 24"/>
          <p:cNvSpPr>
            <a:spLocks noChangeArrowheads="1"/>
          </p:cNvSpPr>
          <p:nvPr/>
        </p:nvSpPr>
        <p:spPr bwMode="gray">
          <a:xfrm>
            <a:off x="2051050" y="1916113"/>
            <a:ext cx="2520950" cy="360362"/>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dirty="0">
                <a:latin typeface="华文中宋" pitchFamily="2" charset="-122"/>
                <a:ea typeface="华文中宋" pitchFamily="2" charset="-122"/>
              </a:rPr>
              <a:t>计算机科学与技术系</a:t>
            </a:r>
          </a:p>
        </p:txBody>
      </p:sp>
      <p:sp>
        <p:nvSpPr>
          <p:cNvPr id="59" name="Rectangle 24"/>
          <p:cNvSpPr>
            <a:spLocks noChangeArrowheads="1"/>
          </p:cNvSpPr>
          <p:nvPr/>
        </p:nvSpPr>
        <p:spPr bwMode="gray">
          <a:xfrm>
            <a:off x="2024063" y="2255838"/>
            <a:ext cx="2547937" cy="309562"/>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dirty="0">
                <a:latin typeface="华文中宋" pitchFamily="2" charset="-122"/>
                <a:ea typeface="华文中宋" pitchFamily="2" charset="-122"/>
              </a:rPr>
              <a:t>软件工程系</a:t>
            </a:r>
          </a:p>
        </p:txBody>
      </p:sp>
      <p:sp>
        <p:nvSpPr>
          <p:cNvPr id="60" name="Rectangle 24"/>
          <p:cNvSpPr>
            <a:spLocks noChangeArrowheads="1"/>
          </p:cNvSpPr>
          <p:nvPr/>
        </p:nvSpPr>
        <p:spPr bwMode="gray">
          <a:xfrm>
            <a:off x="2024063" y="2616200"/>
            <a:ext cx="2547937" cy="307975"/>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defRPr/>
            </a:pPr>
            <a:r>
              <a:rPr lang="zh-CN" altLang="en-US" dirty="0">
                <a:latin typeface="华文中宋" pitchFamily="2" charset="-122"/>
                <a:ea typeface="华文中宋" pitchFamily="2" charset="-122"/>
              </a:rPr>
              <a:t>通信工程系</a:t>
            </a:r>
          </a:p>
        </p:txBody>
      </p:sp>
      <p:sp>
        <p:nvSpPr>
          <p:cNvPr id="61" name="Rectangle 24"/>
          <p:cNvSpPr>
            <a:spLocks noChangeArrowheads="1"/>
          </p:cNvSpPr>
          <p:nvPr/>
        </p:nvSpPr>
        <p:spPr bwMode="gray">
          <a:xfrm>
            <a:off x="2024063" y="2974975"/>
            <a:ext cx="2547937" cy="309563"/>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dirty="0">
                <a:latin typeface="华文中宋" pitchFamily="2" charset="-122"/>
                <a:ea typeface="华文中宋" pitchFamily="2" charset="-122"/>
              </a:rPr>
              <a:t>物联网与电子工程系</a:t>
            </a:r>
          </a:p>
        </p:txBody>
      </p:sp>
      <p:sp>
        <p:nvSpPr>
          <p:cNvPr id="62" name="Rectangle 24"/>
          <p:cNvSpPr>
            <a:spLocks noChangeArrowheads="1"/>
          </p:cNvSpPr>
          <p:nvPr/>
        </p:nvSpPr>
        <p:spPr bwMode="gray">
          <a:xfrm>
            <a:off x="2024063" y="3335338"/>
            <a:ext cx="2547937" cy="309562"/>
          </a:xfrm>
          <a:prstGeom prst="rect">
            <a:avLst/>
          </a:prstGeom>
          <a:gradFill rotWithShape="1">
            <a:gsLst>
              <a:gs pos="0">
                <a:srgbClr val="3399FF"/>
              </a:gs>
              <a:gs pos="100000">
                <a:srgbClr val="B8DBFF"/>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defRPr/>
            </a:pPr>
            <a:r>
              <a:rPr lang="zh-CN" altLang="en-US" dirty="0">
                <a:latin typeface="华文中宋" pitchFamily="2" charset="-122"/>
                <a:ea typeface="华文中宋" pitchFamily="2" charset="-122"/>
              </a:rPr>
              <a:t>信息基础科学系</a:t>
            </a:r>
          </a:p>
        </p:txBody>
      </p:sp>
      <p:sp>
        <p:nvSpPr>
          <p:cNvPr id="65" name="Rectangle 24"/>
          <p:cNvSpPr>
            <a:spLocks noChangeArrowheads="1"/>
          </p:cNvSpPr>
          <p:nvPr/>
        </p:nvSpPr>
        <p:spPr bwMode="gray">
          <a:xfrm>
            <a:off x="2024063" y="4292600"/>
            <a:ext cx="2547937" cy="936625"/>
          </a:xfrm>
          <a:prstGeom prst="rect">
            <a:avLst/>
          </a:prstGeom>
          <a:gradFill rotWithShape="1">
            <a:gsLst>
              <a:gs pos="0">
                <a:srgbClr val="CC3399"/>
              </a:gs>
              <a:gs pos="100000">
                <a:srgbClr val="EDB8DB"/>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defRPr/>
            </a:pPr>
            <a:r>
              <a:rPr lang="zh-CN" altLang="en-US" dirty="0">
                <a:latin typeface="华文中宋" pitchFamily="2" charset="-122"/>
                <a:ea typeface="华文中宋" pitchFamily="2" charset="-122"/>
              </a:rPr>
              <a:t>材料领域知识工程</a:t>
            </a:r>
            <a:endParaRPr lang="en-US" altLang="zh-CN" dirty="0">
              <a:latin typeface="华文中宋" pitchFamily="2" charset="-122"/>
              <a:ea typeface="华文中宋" pitchFamily="2" charset="-122"/>
            </a:endParaRPr>
          </a:p>
          <a:p>
            <a:pPr algn="ctr" eaLnBrk="0" hangingPunct="0">
              <a:lnSpc>
                <a:spcPct val="120000"/>
              </a:lnSpc>
              <a:buClr>
                <a:srgbClr val="FFFFCC"/>
              </a:buClr>
              <a:buSzPct val="80000"/>
              <a:defRPr/>
            </a:pPr>
            <a:r>
              <a:rPr lang="zh-CN" altLang="en-US" dirty="0">
                <a:latin typeface="华文中宋" pitchFamily="2" charset="-122"/>
                <a:ea typeface="华文中宋" pitchFamily="2" charset="-122"/>
              </a:rPr>
              <a:t>北京市重点实验室</a:t>
            </a:r>
          </a:p>
        </p:txBody>
      </p:sp>
      <p:sp>
        <p:nvSpPr>
          <p:cNvPr id="12302" name="Line 36"/>
          <p:cNvSpPr>
            <a:spLocks noChangeShapeType="1"/>
          </p:cNvSpPr>
          <p:nvPr/>
        </p:nvSpPr>
        <p:spPr bwMode="auto">
          <a:xfrm flipH="1" flipV="1">
            <a:off x="1585912" y="2033587"/>
            <a:ext cx="57129" cy="3895742"/>
          </a:xfrm>
          <a:prstGeom prst="line">
            <a:avLst/>
          </a:prstGeom>
          <a:noFill/>
          <a:ln w="25400">
            <a:solidFill>
              <a:schemeClr val="accent1"/>
            </a:solidFill>
            <a:round/>
            <a:headEnd/>
            <a:tailEnd/>
          </a:ln>
        </p:spPr>
        <p:txBody>
          <a:bodyPr wrap="square" lIns="90000" tIns="46800" rIns="90000" bIns="46800" anchor="ctr">
            <a:spAutoFit/>
          </a:bodyPr>
          <a:lstStyle/>
          <a:p>
            <a:endParaRPr lang="zh-CN" altLang="en-US"/>
          </a:p>
        </p:txBody>
      </p:sp>
      <p:sp>
        <p:nvSpPr>
          <p:cNvPr id="12303" name="Line 42"/>
          <p:cNvSpPr>
            <a:spLocks noChangeShapeType="1"/>
          </p:cNvSpPr>
          <p:nvPr/>
        </p:nvSpPr>
        <p:spPr bwMode="auto">
          <a:xfrm>
            <a:off x="1590675" y="2039938"/>
            <a:ext cx="357188"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2304" name="Line 42"/>
          <p:cNvSpPr>
            <a:spLocks noChangeShapeType="1"/>
          </p:cNvSpPr>
          <p:nvPr/>
        </p:nvSpPr>
        <p:spPr bwMode="auto">
          <a:xfrm>
            <a:off x="1590675" y="2400300"/>
            <a:ext cx="357188" cy="7938"/>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2305" name="Line 42"/>
          <p:cNvSpPr>
            <a:spLocks noChangeShapeType="1"/>
          </p:cNvSpPr>
          <p:nvPr/>
        </p:nvSpPr>
        <p:spPr bwMode="auto">
          <a:xfrm>
            <a:off x="1590675" y="2759075"/>
            <a:ext cx="357188"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2306" name="Line 42"/>
          <p:cNvSpPr>
            <a:spLocks noChangeShapeType="1"/>
          </p:cNvSpPr>
          <p:nvPr/>
        </p:nvSpPr>
        <p:spPr bwMode="auto">
          <a:xfrm>
            <a:off x="1590675" y="3119438"/>
            <a:ext cx="357188"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2307" name="Line 42"/>
          <p:cNvSpPr>
            <a:spLocks noChangeShapeType="1"/>
          </p:cNvSpPr>
          <p:nvPr/>
        </p:nvSpPr>
        <p:spPr bwMode="auto">
          <a:xfrm>
            <a:off x="1590675" y="3479800"/>
            <a:ext cx="357188"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2308" name="Line 42"/>
          <p:cNvSpPr>
            <a:spLocks noChangeShapeType="1"/>
          </p:cNvSpPr>
          <p:nvPr/>
        </p:nvSpPr>
        <p:spPr bwMode="auto">
          <a:xfrm flipV="1">
            <a:off x="1619250" y="4797425"/>
            <a:ext cx="360363" cy="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79" name="Rectangle 24"/>
          <p:cNvSpPr>
            <a:spLocks noChangeArrowheads="1"/>
          </p:cNvSpPr>
          <p:nvPr/>
        </p:nvSpPr>
        <p:spPr bwMode="gray">
          <a:xfrm>
            <a:off x="5651500" y="2544763"/>
            <a:ext cx="2492375" cy="307975"/>
          </a:xfrm>
          <a:prstGeom prst="rect">
            <a:avLst/>
          </a:prstGeom>
          <a:gradFill rotWithShape="1">
            <a:gsLst>
              <a:gs pos="0">
                <a:srgbClr val="FF6600"/>
              </a:gs>
              <a:gs pos="100000">
                <a:srgbClr val="FFC49D"/>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defRPr/>
            </a:pPr>
            <a:r>
              <a:rPr lang="zh-CN" altLang="en-US" dirty="0">
                <a:latin typeface="华文中宋" pitchFamily="2" charset="-122"/>
                <a:ea typeface="华文中宋" pitchFamily="2" charset="-122"/>
              </a:rPr>
              <a:t>计算机与系统科学研究所</a:t>
            </a:r>
          </a:p>
        </p:txBody>
      </p:sp>
      <p:sp>
        <p:nvSpPr>
          <p:cNvPr id="80" name="Rectangle 24"/>
          <p:cNvSpPr>
            <a:spLocks noChangeArrowheads="1"/>
          </p:cNvSpPr>
          <p:nvPr/>
        </p:nvSpPr>
        <p:spPr bwMode="gray">
          <a:xfrm>
            <a:off x="5651500" y="3049588"/>
            <a:ext cx="2492375" cy="307975"/>
          </a:xfrm>
          <a:prstGeom prst="rect">
            <a:avLst/>
          </a:prstGeom>
          <a:gradFill rotWithShape="1">
            <a:gsLst>
              <a:gs pos="0">
                <a:srgbClr val="CC3399"/>
              </a:gs>
              <a:gs pos="100000">
                <a:srgbClr val="EDB8DB"/>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dirty="0">
                <a:latin typeface="华文中宋" pitchFamily="2" charset="-122"/>
                <a:ea typeface="华文中宋" pitchFamily="2" charset="-122"/>
              </a:rPr>
              <a:t>知识工程研究所</a:t>
            </a:r>
          </a:p>
        </p:txBody>
      </p:sp>
      <p:sp>
        <p:nvSpPr>
          <p:cNvPr id="81" name="Rectangle 24"/>
          <p:cNvSpPr>
            <a:spLocks noChangeArrowheads="1"/>
          </p:cNvSpPr>
          <p:nvPr/>
        </p:nvSpPr>
        <p:spPr bwMode="gray">
          <a:xfrm>
            <a:off x="5651500" y="3552825"/>
            <a:ext cx="2492375" cy="523875"/>
          </a:xfrm>
          <a:prstGeom prst="rect">
            <a:avLst/>
          </a:prstGeom>
          <a:gradFill rotWithShape="1">
            <a:gsLst>
              <a:gs pos="0">
                <a:schemeClr val="bg1"/>
              </a:gs>
              <a:gs pos="100000">
                <a:srgbClr val="3366CC"/>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buClr>
                <a:srgbClr val="FFFFCC"/>
              </a:buClr>
              <a:buSzPct val="80000"/>
            </a:pPr>
            <a:r>
              <a:rPr lang="zh-CN" altLang="en-US">
                <a:latin typeface="华文中宋" pitchFamily="2" charset="-122"/>
                <a:ea typeface="华文中宋" pitchFamily="2" charset="-122"/>
              </a:rPr>
              <a:t>先进网络技术</a:t>
            </a:r>
            <a:endParaRPr lang="en-US" altLang="zh-CN">
              <a:latin typeface="华文中宋" pitchFamily="2" charset="-122"/>
              <a:ea typeface="华文中宋" pitchFamily="2" charset="-122"/>
            </a:endParaRPr>
          </a:p>
          <a:p>
            <a:pPr algn="ctr" eaLnBrk="0" hangingPunct="0">
              <a:buClr>
                <a:srgbClr val="FFFFCC"/>
              </a:buClr>
              <a:buSzPct val="80000"/>
            </a:pPr>
            <a:r>
              <a:rPr lang="zh-CN" altLang="en-US">
                <a:latin typeface="华文中宋" pitchFamily="2" charset="-122"/>
                <a:ea typeface="华文中宋" pitchFamily="2" charset="-122"/>
              </a:rPr>
              <a:t>与新业务研究所</a:t>
            </a:r>
          </a:p>
        </p:txBody>
      </p:sp>
      <p:sp>
        <p:nvSpPr>
          <p:cNvPr id="82" name="Rectangle 40"/>
          <p:cNvSpPr>
            <a:spLocks noChangeArrowheads="1"/>
          </p:cNvSpPr>
          <p:nvPr/>
        </p:nvSpPr>
        <p:spPr bwMode="auto">
          <a:xfrm>
            <a:off x="684213" y="2133600"/>
            <a:ext cx="503237" cy="3692525"/>
          </a:xfrm>
          <a:prstGeom prst="rect">
            <a:avLst/>
          </a:prstGeom>
          <a:solidFill>
            <a:schemeClr val="bg1"/>
          </a:solidFill>
          <a:ln w="25400">
            <a:solidFill>
              <a:srgbClr val="C0C0C0"/>
            </a:solidFill>
            <a:miter lim="800000"/>
            <a:headEnd/>
            <a:tailEnd/>
          </a:ln>
          <a:effectLst>
            <a:outerShdw dist="35921" dir="2700000" algn="ctr" rotWithShape="0">
              <a:schemeClr val="bg2"/>
            </a:outerShdw>
          </a:effectLst>
        </p:spPr>
        <p:txBody>
          <a:bodyPr lIns="0" tIns="0" rIns="0" bIns="0" anchor="ctr">
            <a:spAutoFit/>
          </a:bodyPr>
          <a:lstStyle/>
          <a:p>
            <a:pPr algn="ctr" eaLnBrk="0" hangingPunct="0">
              <a:buClr>
                <a:srgbClr val="FFFFCC"/>
              </a:buClr>
              <a:buSzPct val="80000"/>
              <a:buFont typeface="Wingdings" pitchFamily="2" charset="2"/>
              <a:buNone/>
              <a:defRPr/>
            </a:pPr>
            <a:r>
              <a:rPr lang="zh-CN" altLang="en-US" sz="2400" dirty="0">
                <a:latin typeface="方正行楷简体" pitchFamily="2" charset="-122"/>
                <a:ea typeface="方正行楷简体" pitchFamily="2" charset="-122"/>
              </a:rPr>
              <a:t>计算机与通信工程学院</a:t>
            </a:r>
          </a:p>
        </p:txBody>
      </p:sp>
      <p:sp>
        <p:nvSpPr>
          <p:cNvPr id="84" name="Rectangle 24"/>
          <p:cNvSpPr>
            <a:spLocks noChangeArrowheads="1"/>
          </p:cNvSpPr>
          <p:nvPr/>
        </p:nvSpPr>
        <p:spPr bwMode="gray">
          <a:xfrm>
            <a:off x="5651500" y="4271963"/>
            <a:ext cx="2492375" cy="309562"/>
          </a:xfrm>
          <a:prstGeom prst="rect">
            <a:avLst/>
          </a:prstGeom>
          <a:gradFill rotWithShape="1">
            <a:gsLst>
              <a:gs pos="0">
                <a:srgbClr val="FF6600"/>
              </a:gs>
              <a:gs pos="100000">
                <a:srgbClr val="FFC49D"/>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dirty="0">
                <a:latin typeface="华文中宋" pitchFamily="2" charset="-122"/>
                <a:ea typeface="华文中宋" pitchFamily="2" charset="-122"/>
              </a:rPr>
              <a:t>学院办公室</a:t>
            </a:r>
          </a:p>
        </p:txBody>
      </p:sp>
      <p:sp>
        <p:nvSpPr>
          <p:cNvPr id="85" name="Rectangle 24"/>
          <p:cNvSpPr>
            <a:spLocks noChangeArrowheads="1"/>
          </p:cNvSpPr>
          <p:nvPr/>
        </p:nvSpPr>
        <p:spPr bwMode="gray">
          <a:xfrm>
            <a:off x="5651500" y="4776788"/>
            <a:ext cx="2492375" cy="307975"/>
          </a:xfrm>
          <a:prstGeom prst="rect">
            <a:avLst/>
          </a:prstGeom>
          <a:gradFill rotWithShape="1">
            <a:gsLst>
              <a:gs pos="0">
                <a:srgbClr val="CC3399"/>
              </a:gs>
              <a:gs pos="100000">
                <a:srgbClr val="EDB8DB"/>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defRPr/>
            </a:pPr>
            <a:r>
              <a:rPr lang="zh-CN" altLang="en-US" dirty="0">
                <a:latin typeface="华文中宋" pitchFamily="2" charset="-122"/>
                <a:ea typeface="华文中宋" pitchFamily="2" charset="-122"/>
              </a:rPr>
              <a:t>学院党委办公室</a:t>
            </a:r>
          </a:p>
        </p:txBody>
      </p:sp>
      <p:sp>
        <p:nvSpPr>
          <p:cNvPr id="86" name="Rectangle 24"/>
          <p:cNvSpPr>
            <a:spLocks noChangeArrowheads="1"/>
          </p:cNvSpPr>
          <p:nvPr/>
        </p:nvSpPr>
        <p:spPr bwMode="gray">
          <a:xfrm>
            <a:off x="5651500" y="5280025"/>
            <a:ext cx="2492375" cy="309563"/>
          </a:xfrm>
          <a:prstGeom prst="rect">
            <a:avLst/>
          </a:prstGeom>
          <a:gradFill rotWithShape="1">
            <a:gsLst>
              <a:gs pos="0">
                <a:schemeClr val="bg1"/>
              </a:gs>
              <a:gs pos="100000">
                <a:srgbClr val="3366CC"/>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dirty="0">
                <a:latin typeface="华文中宋" pitchFamily="2" charset="-122"/>
                <a:ea typeface="华文中宋" pitchFamily="2" charset="-122"/>
              </a:rPr>
              <a:t>学生工作办公室</a:t>
            </a:r>
          </a:p>
        </p:txBody>
      </p:sp>
      <p:sp>
        <p:nvSpPr>
          <p:cNvPr id="12316" name="Line 164"/>
          <p:cNvSpPr>
            <a:spLocks noChangeShapeType="1"/>
          </p:cNvSpPr>
          <p:nvPr/>
        </p:nvSpPr>
        <p:spPr bwMode="auto">
          <a:xfrm>
            <a:off x="1285852" y="4143380"/>
            <a:ext cx="45719" cy="2428892"/>
          </a:xfrm>
          <a:prstGeom prst="line">
            <a:avLst/>
          </a:prstGeom>
          <a:noFill/>
          <a:ln w="25400">
            <a:solidFill>
              <a:schemeClr val="accent1"/>
            </a:solidFill>
            <a:round/>
            <a:headEnd/>
            <a:tailEnd/>
          </a:ln>
        </p:spPr>
        <p:txBody>
          <a:bodyPr wrap="square" lIns="90000" tIns="46800" rIns="90000" bIns="46800" anchor="ctr">
            <a:spAutoFit/>
          </a:bodyPr>
          <a:lstStyle/>
          <a:p>
            <a:endParaRPr lang="zh-CN" altLang="en-US"/>
          </a:p>
        </p:txBody>
      </p:sp>
      <p:sp>
        <p:nvSpPr>
          <p:cNvPr id="12317" name="Line 165"/>
          <p:cNvSpPr>
            <a:spLocks noChangeShapeType="1"/>
          </p:cNvSpPr>
          <p:nvPr/>
        </p:nvSpPr>
        <p:spPr bwMode="auto">
          <a:xfrm flipV="1">
            <a:off x="1285852" y="6500833"/>
            <a:ext cx="3571900" cy="45719"/>
          </a:xfrm>
          <a:prstGeom prst="line">
            <a:avLst/>
          </a:prstGeom>
          <a:noFill/>
          <a:ln w="25400">
            <a:solidFill>
              <a:schemeClr val="accent1"/>
            </a:solidFill>
            <a:round/>
            <a:headEnd/>
            <a:tailEnd/>
          </a:ln>
        </p:spPr>
        <p:txBody>
          <a:bodyPr wrap="square" lIns="90000" tIns="46800" rIns="90000" bIns="46800" anchor="ctr">
            <a:spAutoFit/>
          </a:bodyPr>
          <a:lstStyle/>
          <a:p>
            <a:endParaRPr lang="zh-CN" altLang="en-US"/>
          </a:p>
        </p:txBody>
      </p:sp>
      <p:sp>
        <p:nvSpPr>
          <p:cNvPr id="12318" name="Line 166"/>
          <p:cNvSpPr>
            <a:spLocks noChangeShapeType="1"/>
          </p:cNvSpPr>
          <p:nvPr/>
        </p:nvSpPr>
        <p:spPr bwMode="auto">
          <a:xfrm flipH="1" flipV="1">
            <a:off x="4854891" y="3203574"/>
            <a:ext cx="22860" cy="3297259"/>
          </a:xfrm>
          <a:prstGeom prst="line">
            <a:avLst/>
          </a:prstGeom>
          <a:noFill/>
          <a:ln w="25400">
            <a:solidFill>
              <a:schemeClr val="accent1"/>
            </a:solidFill>
            <a:round/>
            <a:headEnd/>
            <a:tailEnd/>
          </a:ln>
        </p:spPr>
        <p:txBody>
          <a:bodyPr wrap="square" lIns="90000" tIns="46800" rIns="90000" bIns="46800" anchor="ctr">
            <a:spAutoFit/>
          </a:bodyPr>
          <a:lstStyle/>
          <a:p>
            <a:endParaRPr lang="zh-CN" altLang="en-US"/>
          </a:p>
        </p:txBody>
      </p:sp>
      <p:sp>
        <p:nvSpPr>
          <p:cNvPr id="12319" name="Line 167"/>
          <p:cNvSpPr>
            <a:spLocks noChangeShapeType="1"/>
          </p:cNvSpPr>
          <p:nvPr/>
        </p:nvSpPr>
        <p:spPr bwMode="auto">
          <a:xfrm>
            <a:off x="4859338" y="3213100"/>
            <a:ext cx="358775" cy="1588"/>
          </a:xfrm>
          <a:prstGeom prst="line">
            <a:avLst/>
          </a:prstGeom>
          <a:noFill/>
          <a:ln w="25400">
            <a:solidFill>
              <a:schemeClr val="accent1"/>
            </a:solidFill>
            <a:round/>
            <a:headEnd/>
            <a:tailEnd/>
          </a:ln>
        </p:spPr>
        <p:txBody>
          <a:bodyPr lIns="90000" tIns="46800" rIns="90000" bIns="46800" anchor="ctr">
            <a:spAutoFit/>
          </a:bodyPr>
          <a:lstStyle/>
          <a:p>
            <a:endParaRPr lang="zh-CN" altLang="en-US"/>
          </a:p>
        </p:txBody>
      </p:sp>
      <p:sp>
        <p:nvSpPr>
          <p:cNvPr id="12320" name="Line 168"/>
          <p:cNvSpPr>
            <a:spLocks noChangeShapeType="1"/>
          </p:cNvSpPr>
          <p:nvPr/>
        </p:nvSpPr>
        <p:spPr bwMode="auto">
          <a:xfrm flipH="1">
            <a:off x="5219700" y="2708275"/>
            <a:ext cx="0" cy="1008063"/>
          </a:xfrm>
          <a:prstGeom prst="line">
            <a:avLst/>
          </a:prstGeom>
          <a:noFill/>
          <a:ln w="25400">
            <a:solidFill>
              <a:schemeClr val="accent1"/>
            </a:solidFill>
            <a:round/>
            <a:headEnd/>
            <a:tailEnd/>
          </a:ln>
        </p:spPr>
        <p:txBody>
          <a:bodyPr lIns="90000" tIns="46800" rIns="90000" bIns="46800" anchor="ctr">
            <a:spAutoFit/>
          </a:bodyPr>
          <a:lstStyle/>
          <a:p>
            <a:endParaRPr lang="zh-CN" altLang="en-US"/>
          </a:p>
        </p:txBody>
      </p:sp>
      <p:sp>
        <p:nvSpPr>
          <p:cNvPr id="12321" name="Line 42"/>
          <p:cNvSpPr>
            <a:spLocks noChangeShapeType="1"/>
          </p:cNvSpPr>
          <p:nvPr/>
        </p:nvSpPr>
        <p:spPr bwMode="auto">
          <a:xfrm>
            <a:off x="5219700" y="3213100"/>
            <a:ext cx="358775"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2322" name="Line 42"/>
          <p:cNvSpPr>
            <a:spLocks noChangeShapeType="1"/>
          </p:cNvSpPr>
          <p:nvPr/>
        </p:nvSpPr>
        <p:spPr bwMode="auto">
          <a:xfrm>
            <a:off x="5219700" y="3716338"/>
            <a:ext cx="358775"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2323" name="Line 42"/>
          <p:cNvSpPr>
            <a:spLocks noChangeShapeType="1"/>
          </p:cNvSpPr>
          <p:nvPr/>
        </p:nvSpPr>
        <p:spPr bwMode="auto">
          <a:xfrm>
            <a:off x="5219700" y="2708275"/>
            <a:ext cx="358775"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2324" name="Line 287"/>
          <p:cNvSpPr>
            <a:spLocks noChangeShapeType="1"/>
          </p:cNvSpPr>
          <p:nvPr/>
        </p:nvSpPr>
        <p:spPr bwMode="auto">
          <a:xfrm>
            <a:off x="4859338" y="4941888"/>
            <a:ext cx="433387" cy="0"/>
          </a:xfrm>
          <a:prstGeom prst="line">
            <a:avLst/>
          </a:prstGeom>
          <a:noFill/>
          <a:ln w="25400">
            <a:solidFill>
              <a:schemeClr val="accent1"/>
            </a:solidFill>
            <a:round/>
            <a:headEnd/>
            <a:tailEnd/>
          </a:ln>
        </p:spPr>
        <p:txBody>
          <a:bodyPr lIns="90000" tIns="46800" rIns="90000" bIns="46800" anchor="ctr">
            <a:spAutoFit/>
          </a:bodyPr>
          <a:lstStyle/>
          <a:p>
            <a:endParaRPr lang="zh-CN" altLang="en-US"/>
          </a:p>
        </p:txBody>
      </p:sp>
      <p:sp>
        <p:nvSpPr>
          <p:cNvPr id="12325" name="Line 288"/>
          <p:cNvSpPr>
            <a:spLocks noChangeShapeType="1"/>
          </p:cNvSpPr>
          <p:nvPr/>
        </p:nvSpPr>
        <p:spPr bwMode="auto">
          <a:xfrm flipH="1">
            <a:off x="5292725" y="4437063"/>
            <a:ext cx="0" cy="1008062"/>
          </a:xfrm>
          <a:prstGeom prst="line">
            <a:avLst/>
          </a:prstGeom>
          <a:noFill/>
          <a:ln w="25400">
            <a:solidFill>
              <a:schemeClr val="accent1"/>
            </a:solidFill>
            <a:round/>
            <a:headEnd/>
            <a:tailEnd/>
          </a:ln>
        </p:spPr>
        <p:txBody>
          <a:bodyPr lIns="90000" tIns="46800" rIns="90000" bIns="46800" anchor="ctr">
            <a:spAutoFit/>
          </a:bodyPr>
          <a:lstStyle/>
          <a:p>
            <a:endParaRPr lang="zh-CN" altLang="en-US"/>
          </a:p>
        </p:txBody>
      </p:sp>
      <p:sp>
        <p:nvSpPr>
          <p:cNvPr id="12326" name="Line 42"/>
          <p:cNvSpPr>
            <a:spLocks noChangeShapeType="1"/>
          </p:cNvSpPr>
          <p:nvPr/>
        </p:nvSpPr>
        <p:spPr bwMode="auto">
          <a:xfrm>
            <a:off x="5292725" y="4941888"/>
            <a:ext cx="358775" cy="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2327" name="Line 42"/>
          <p:cNvSpPr>
            <a:spLocks noChangeShapeType="1"/>
          </p:cNvSpPr>
          <p:nvPr/>
        </p:nvSpPr>
        <p:spPr bwMode="auto">
          <a:xfrm>
            <a:off x="5292725" y="5445125"/>
            <a:ext cx="358775"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2328" name="Line 42"/>
          <p:cNvSpPr>
            <a:spLocks noChangeShapeType="1"/>
          </p:cNvSpPr>
          <p:nvPr/>
        </p:nvSpPr>
        <p:spPr bwMode="auto">
          <a:xfrm>
            <a:off x="5292725" y="4437063"/>
            <a:ext cx="358775"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2329" name="Line 42"/>
          <p:cNvSpPr>
            <a:spLocks noChangeShapeType="1"/>
          </p:cNvSpPr>
          <p:nvPr/>
        </p:nvSpPr>
        <p:spPr bwMode="auto">
          <a:xfrm>
            <a:off x="1619250" y="4005263"/>
            <a:ext cx="357188" cy="635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sp>
        <p:nvSpPr>
          <p:cNvPr id="107" name="Rectangle 24"/>
          <p:cNvSpPr>
            <a:spLocks noChangeArrowheads="1"/>
          </p:cNvSpPr>
          <p:nvPr/>
        </p:nvSpPr>
        <p:spPr bwMode="gray">
          <a:xfrm>
            <a:off x="2051050" y="3860800"/>
            <a:ext cx="2547938" cy="309563"/>
          </a:xfrm>
          <a:prstGeom prst="rect">
            <a:avLst/>
          </a:prstGeom>
          <a:gradFill rotWithShape="1">
            <a:gsLst>
              <a:gs pos="0">
                <a:schemeClr val="bg1"/>
              </a:gs>
              <a:gs pos="100000">
                <a:srgbClr val="3366CC"/>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buFont typeface="Wingdings" pitchFamily="2" charset="2"/>
              <a:buNone/>
              <a:defRPr/>
            </a:pPr>
            <a:r>
              <a:rPr lang="zh-CN" altLang="en-US" dirty="0">
                <a:latin typeface="华文中宋" pitchFamily="2" charset="-122"/>
                <a:ea typeface="华文中宋" pitchFamily="2" charset="-122"/>
              </a:rPr>
              <a:t>教学实验中心</a:t>
            </a:r>
          </a:p>
        </p:txBody>
      </p:sp>
      <p:sp>
        <p:nvSpPr>
          <p:cNvPr id="46" name="Rectangle 24"/>
          <p:cNvSpPr>
            <a:spLocks noChangeArrowheads="1"/>
          </p:cNvSpPr>
          <p:nvPr/>
        </p:nvSpPr>
        <p:spPr bwMode="gray">
          <a:xfrm>
            <a:off x="2071670" y="5357826"/>
            <a:ext cx="2547937" cy="936625"/>
          </a:xfrm>
          <a:prstGeom prst="rect">
            <a:avLst/>
          </a:prstGeom>
          <a:gradFill rotWithShape="1">
            <a:gsLst>
              <a:gs pos="0">
                <a:srgbClr val="CC3399"/>
              </a:gs>
              <a:gs pos="100000">
                <a:srgbClr val="EDB8DB"/>
              </a:gs>
            </a:gsLst>
            <a:lin ang="2700000" scaled="1"/>
          </a:gradFill>
          <a:ln w="38100" algn="ctr">
            <a:solidFill>
              <a:schemeClr val="bg1"/>
            </a:solidFill>
            <a:miter lim="800000"/>
            <a:headEnd/>
            <a:tailEnd/>
          </a:ln>
          <a:effectLst>
            <a:outerShdw dist="38100" dir="2700000" algn="tl" rotWithShape="0">
              <a:srgbClr val="000000">
                <a:alpha val="39999"/>
              </a:srgbClr>
            </a:outerShdw>
          </a:effectLst>
        </p:spPr>
        <p:txBody>
          <a:bodyPr wrap="none" anchor="ctr"/>
          <a:lstStyle/>
          <a:p>
            <a:pPr algn="ctr" eaLnBrk="0" hangingPunct="0">
              <a:lnSpc>
                <a:spcPct val="120000"/>
              </a:lnSpc>
              <a:buClr>
                <a:srgbClr val="FFFFCC"/>
              </a:buClr>
              <a:buSzPct val="80000"/>
              <a:defRPr/>
            </a:pPr>
            <a:r>
              <a:rPr lang="zh-CN" altLang="en-US" dirty="0" smtClean="0">
                <a:latin typeface="华文中宋" pitchFamily="2" charset="-122"/>
                <a:ea typeface="华文中宋" pitchFamily="2" charset="-122"/>
              </a:rPr>
              <a:t>北京市融合网络与泛在</a:t>
            </a:r>
            <a:endParaRPr lang="en-US" altLang="zh-CN" dirty="0" smtClean="0">
              <a:latin typeface="华文中宋" pitchFamily="2" charset="-122"/>
              <a:ea typeface="华文中宋" pitchFamily="2" charset="-122"/>
            </a:endParaRPr>
          </a:p>
          <a:p>
            <a:pPr algn="ctr" eaLnBrk="0" hangingPunct="0">
              <a:lnSpc>
                <a:spcPct val="120000"/>
              </a:lnSpc>
              <a:buClr>
                <a:srgbClr val="FFFFCC"/>
              </a:buClr>
              <a:buSzPct val="80000"/>
              <a:defRPr/>
            </a:pPr>
            <a:r>
              <a:rPr lang="zh-CN" altLang="en-US" dirty="0" smtClean="0">
                <a:latin typeface="华文中宋" pitchFamily="2" charset="-122"/>
                <a:ea typeface="华文中宋" pitchFamily="2" charset="-122"/>
              </a:rPr>
              <a:t>业务工程技术研究中心</a:t>
            </a:r>
            <a:endParaRPr lang="en-US" altLang="zh-CN" dirty="0" smtClean="0">
              <a:latin typeface="华文中宋" pitchFamily="2" charset="-122"/>
              <a:ea typeface="华文中宋" pitchFamily="2" charset="-122"/>
            </a:endParaRPr>
          </a:p>
        </p:txBody>
      </p:sp>
      <p:sp>
        <p:nvSpPr>
          <p:cNvPr id="47" name="Line 42"/>
          <p:cNvSpPr>
            <a:spLocks noChangeShapeType="1"/>
          </p:cNvSpPr>
          <p:nvPr/>
        </p:nvSpPr>
        <p:spPr bwMode="auto">
          <a:xfrm flipV="1">
            <a:off x="1643042" y="5929330"/>
            <a:ext cx="360363" cy="0"/>
          </a:xfrm>
          <a:prstGeom prst="line">
            <a:avLst/>
          </a:prstGeom>
          <a:noFill/>
          <a:ln w="38100">
            <a:solidFill>
              <a:schemeClr val="accent1"/>
            </a:solidFill>
            <a:round/>
            <a:headEnd/>
            <a:tailEnd type="oval" w="med" len="med"/>
          </a:ln>
        </p:spPr>
        <p:txBody>
          <a:bodyPr lIns="90000" tIns="46800" rIns="90000" bIns="46800" anchor="ctr">
            <a:spAutoFit/>
          </a:bodyPr>
          <a:lstStyle/>
          <a:p>
            <a:endParaRPr lang="zh-CN" altLang="en-US"/>
          </a:p>
        </p:txBody>
      </p:sp>
      <p:grpSp>
        <p:nvGrpSpPr>
          <p:cNvPr id="49" name="Group 33"/>
          <p:cNvGrpSpPr>
            <a:grpSpLocks/>
          </p:cNvGrpSpPr>
          <p:nvPr/>
        </p:nvGrpSpPr>
        <p:grpSpPr bwMode="auto">
          <a:xfrm>
            <a:off x="683568" y="980728"/>
            <a:ext cx="3600450" cy="593725"/>
            <a:chOff x="612" y="799"/>
            <a:chExt cx="2268" cy="374"/>
          </a:xfrm>
        </p:grpSpPr>
        <p:sp>
          <p:nvSpPr>
            <p:cNvPr id="50" name="AutoShape 34"/>
            <p:cNvSpPr>
              <a:spLocks noChangeArrowheads="1"/>
            </p:cNvSpPr>
            <p:nvPr/>
          </p:nvSpPr>
          <p:spPr bwMode="auto">
            <a:xfrm>
              <a:off x="696" y="799"/>
              <a:ext cx="2184" cy="374"/>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eaLnBrk="0" hangingPunct="0">
                <a:spcBef>
                  <a:spcPct val="20000"/>
                </a:spcBef>
                <a:buFont typeface="Arial" charset="0"/>
                <a:buNone/>
                <a:defRPr/>
              </a:pPr>
              <a:r>
                <a:rPr lang="zh-CN" altLang="en-US" sz="2800" dirty="0">
                  <a:effectLst>
                    <a:outerShdw blurRad="38100" dist="38100" dir="2700000" algn="tl">
                      <a:srgbClr val="C0C0C0"/>
                    </a:outerShdw>
                  </a:effectLst>
                  <a:latin typeface="Arial" charset="0"/>
                  <a:ea typeface="华文行楷" pitchFamily="2" charset="-122"/>
                </a:rPr>
                <a:t>系所设置</a:t>
              </a:r>
            </a:p>
          </p:txBody>
        </p:sp>
        <p:sp>
          <p:nvSpPr>
            <p:cNvPr id="51" name="AutoShape 35"/>
            <p:cNvSpPr>
              <a:spLocks noChangeArrowheads="1"/>
            </p:cNvSpPr>
            <p:nvPr/>
          </p:nvSpPr>
          <p:spPr bwMode="auto">
            <a:xfrm>
              <a:off x="612" y="870"/>
              <a:ext cx="235" cy="231"/>
            </a:xfrm>
            <a:prstGeom prst="roundRect">
              <a:avLst>
                <a:gd name="adj" fmla="val 0"/>
              </a:avLst>
            </a:prstGeom>
            <a:solidFill>
              <a:schemeClr val="bg1"/>
            </a:solidFill>
            <a:ln w="9525" algn="ctr">
              <a:noFill/>
              <a:round/>
              <a:headEnd/>
              <a:tailEnd/>
            </a:ln>
            <a:effectLst>
              <a:outerShdw dist="35921" dir="2700000" algn="ctr" rotWithShape="0">
                <a:schemeClr val="tx1">
                  <a:alpha val="50000"/>
                </a:schemeClr>
              </a:outerShdw>
            </a:effectLst>
          </p:spPr>
          <p:txBody>
            <a:bodyPr wrap="none" anchor="ctr"/>
            <a:lstStyle/>
            <a:p>
              <a:pPr algn="ctr" eaLnBrk="0" fontAlgn="auto" hangingPunct="0">
                <a:spcBef>
                  <a:spcPts val="0"/>
                </a:spcBef>
                <a:spcAft>
                  <a:spcPts val="0"/>
                </a:spcAft>
                <a:defRPr/>
              </a:pPr>
              <a:endParaRPr lang="zh-CN" altLang="zh-CN" sz="2800" b="1">
                <a:solidFill>
                  <a:srgbClr val="FF6600"/>
                </a:solidFill>
                <a:effectLst>
                  <a:outerShdw blurRad="38100" dist="38100" dir="2700000" algn="tl">
                    <a:srgbClr val="C0C0C0"/>
                  </a:outerShdw>
                </a:effectLst>
                <a:latin typeface="Calibri" pitchFamily="34" charset="0"/>
                <a:ea typeface="宋体" charset="-122"/>
                <a:sym typeface="Wingdings" pitchFamily="2" charset="2"/>
              </a:endParaRPr>
            </a:p>
          </p:txBody>
        </p:sp>
        <p:sp>
          <p:nvSpPr>
            <p:cNvPr id="52" name="Freeform 36"/>
            <p:cNvSpPr>
              <a:spLocks/>
            </p:cNvSpPr>
            <p:nvPr/>
          </p:nvSpPr>
          <p:spPr bwMode="auto">
            <a:xfrm>
              <a:off x="627" y="805"/>
              <a:ext cx="303" cy="266"/>
            </a:xfrm>
            <a:custGeom>
              <a:avLst/>
              <a:gdLst>
                <a:gd name="T0" fmla="*/ 0 w 610"/>
                <a:gd name="T1" fmla="*/ 0 h 609"/>
                <a:gd name="T2" fmla="*/ 0 w 610"/>
                <a:gd name="T3" fmla="*/ 0 h 609"/>
                <a:gd name="T4" fmla="*/ 0 w 610"/>
                <a:gd name="T5" fmla="*/ 0 h 609"/>
                <a:gd name="T6" fmla="*/ 0 w 610"/>
                <a:gd name="T7" fmla="*/ 0 h 609"/>
                <a:gd name="T8" fmla="*/ 0 w 610"/>
                <a:gd name="T9" fmla="*/ 0 h 609"/>
                <a:gd name="T10" fmla="*/ 0 w 610"/>
                <a:gd name="T11" fmla="*/ 0 h 609"/>
                <a:gd name="T12" fmla="*/ 0 w 610"/>
                <a:gd name="T13" fmla="*/ 0 h 609"/>
                <a:gd name="T14" fmla="*/ 0 w 610"/>
                <a:gd name="T15" fmla="*/ 0 h 609"/>
                <a:gd name="T16" fmla="*/ 0 w 610"/>
                <a:gd name="T17" fmla="*/ 0 h 609"/>
                <a:gd name="T18" fmla="*/ 0 w 610"/>
                <a:gd name="T19" fmla="*/ 0 h 609"/>
                <a:gd name="T20" fmla="*/ 0 w 610"/>
                <a:gd name="T21" fmla="*/ 0 h 609"/>
                <a:gd name="T22" fmla="*/ 0 w 610"/>
                <a:gd name="T23" fmla="*/ 0 h 609"/>
                <a:gd name="T24" fmla="*/ 0 w 610"/>
                <a:gd name="T25" fmla="*/ 0 h 609"/>
                <a:gd name="T26" fmla="*/ 0 w 610"/>
                <a:gd name="T27" fmla="*/ 0 h 609"/>
                <a:gd name="T28" fmla="*/ 0 w 610"/>
                <a:gd name="T29" fmla="*/ 0 h 609"/>
                <a:gd name="T30" fmla="*/ 0 w 610"/>
                <a:gd name="T31" fmla="*/ 0 h 609"/>
                <a:gd name="T32" fmla="*/ 0 w 610"/>
                <a:gd name="T33" fmla="*/ 0 h 609"/>
                <a:gd name="T34" fmla="*/ 0 w 610"/>
                <a:gd name="T35" fmla="*/ 0 h 609"/>
                <a:gd name="T36" fmla="*/ 0 w 610"/>
                <a:gd name="T37" fmla="*/ 0 h 609"/>
                <a:gd name="T38" fmla="*/ 0 w 610"/>
                <a:gd name="T39" fmla="*/ 0 h 609"/>
                <a:gd name="T40" fmla="*/ 0 w 610"/>
                <a:gd name="T41" fmla="*/ 0 h 609"/>
                <a:gd name="T42" fmla="*/ 0 w 610"/>
                <a:gd name="T43" fmla="*/ 0 h 609"/>
                <a:gd name="T44" fmla="*/ 0 w 610"/>
                <a:gd name="T45" fmla="*/ 0 h 609"/>
                <a:gd name="T46" fmla="*/ 0 w 610"/>
                <a:gd name="T47" fmla="*/ 0 h 609"/>
                <a:gd name="T48" fmla="*/ 0 w 610"/>
                <a:gd name="T49" fmla="*/ 0 h 609"/>
                <a:gd name="T50" fmla="*/ 0 w 610"/>
                <a:gd name="T51" fmla="*/ 0 h 609"/>
                <a:gd name="T52" fmla="*/ 0 w 610"/>
                <a:gd name="T53" fmla="*/ 0 h 609"/>
                <a:gd name="T54" fmla="*/ 0 w 610"/>
                <a:gd name="T55" fmla="*/ 0 h 609"/>
                <a:gd name="T56" fmla="*/ 0 w 610"/>
                <a:gd name="T57" fmla="*/ 0 h 609"/>
                <a:gd name="T58" fmla="*/ 0 w 610"/>
                <a:gd name="T59" fmla="*/ 0 h 609"/>
                <a:gd name="T60" fmla="*/ 0 w 610"/>
                <a:gd name="T61" fmla="*/ 0 h 609"/>
                <a:gd name="T62" fmla="*/ 0 w 610"/>
                <a:gd name="T63" fmla="*/ 0 h 609"/>
                <a:gd name="T64" fmla="*/ 0 w 610"/>
                <a:gd name="T65" fmla="*/ 0 h 609"/>
                <a:gd name="T66" fmla="*/ 0 w 610"/>
                <a:gd name="T67" fmla="*/ 0 h 609"/>
                <a:gd name="T68" fmla="*/ 0 w 610"/>
                <a:gd name="T69" fmla="*/ 0 h 609"/>
                <a:gd name="T70" fmla="*/ 0 w 610"/>
                <a:gd name="T71" fmla="*/ 0 h 609"/>
                <a:gd name="T72" fmla="*/ 0 w 610"/>
                <a:gd name="T73" fmla="*/ 0 h 60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10"/>
                <a:gd name="T112" fmla="*/ 0 h 609"/>
                <a:gd name="T113" fmla="*/ 610 w 610"/>
                <a:gd name="T114" fmla="*/ 609 h 60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10" h="609">
                  <a:moveTo>
                    <a:pt x="88" y="470"/>
                  </a:moveTo>
                  <a:lnTo>
                    <a:pt x="90" y="472"/>
                  </a:lnTo>
                  <a:lnTo>
                    <a:pt x="96" y="476"/>
                  </a:lnTo>
                  <a:lnTo>
                    <a:pt x="105" y="481"/>
                  </a:lnTo>
                  <a:lnTo>
                    <a:pt x="116" y="487"/>
                  </a:lnTo>
                  <a:lnTo>
                    <a:pt x="126" y="497"/>
                  </a:lnTo>
                  <a:lnTo>
                    <a:pt x="138" y="509"/>
                  </a:lnTo>
                  <a:lnTo>
                    <a:pt x="150" y="520"/>
                  </a:lnTo>
                  <a:lnTo>
                    <a:pt x="159" y="535"/>
                  </a:lnTo>
                  <a:lnTo>
                    <a:pt x="168" y="551"/>
                  </a:lnTo>
                  <a:lnTo>
                    <a:pt x="176" y="564"/>
                  </a:lnTo>
                  <a:lnTo>
                    <a:pt x="183" y="576"/>
                  </a:lnTo>
                  <a:lnTo>
                    <a:pt x="189" y="586"/>
                  </a:lnTo>
                  <a:lnTo>
                    <a:pt x="193" y="596"/>
                  </a:lnTo>
                  <a:lnTo>
                    <a:pt x="197" y="601"/>
                  </a:lnTo>
                  <a:lnTo>
                    <a:pt x="200" y="606"/>
                  </a:lnTo>
                  <a:lnTo>
                    <a:pt x="200" y="608"/>
                  </a:lnTo>
                  <a:lnTo>
                    <a:pt x="203" y="601"/>
                  </a:lnTo>
                  <a:lnTo>
                    <a:pt x="206" y="582"/>
                  </a:lnTo>
                  <a:lnTo>
                    <a:pt x="214" y="553"/>
                  </a:lnTo>
                  <a:lnTo>
                    <a:pt x="226" y="519"/>
                  </a:lnTo>
                  <a:lnTo>
                    <a:pt x="239" y="478"/>
                  </a:lnTo>
                  <a:lnTo>
                    <a:pt x="255" y="435"/>
                  </a:lnTo>
                  <a:lnTo>
                    <a:pt x="274" y="391"/>
                  </a:lnTo>
                  <a:lnTo>
                    <a:pt x="296" y="348"/>
                  </a:lnTo>
                  <a:lnTo>
                    <a:pt x="337" y="276"/>
                  </a:lnTo>
                  <a:lnTo>
                    <a:pt x="378" y="217"/>
                  </a:lnTo>
                  <a:lnTo>
                    <a:pt x="416" y="168"/>
                  </a:lnTo>
                  <a:lnTo>
                    <a:pt x="450" y="130"/>
                  </a:lnTo>
                  <a:lnTo>
                    <a:pt x="481" y="101"/>
                  </a:lnTo>
                  <a:lnTo>
                    <a:pt x="504" y="80"/>
                  </a:lnTo>
                  <a:lnTo>
                    <a:pt x="523" y="65"/>
                  </a:lnTo>
                  <a:lnTo>
                    <a:pt x="533" y="59"/>
                  </a:lnTo>
                  <a:lnTo>
                    <a:pt x="537" y="56"/>
                  </a:lnTo>
                  <a:lnTo>
                    <a:pt x="545" y="51"/>
                  </a:lnTo>
                  <a:lnTo>
                    <a:pt x="557" y="43"/>
                  </a:lnTo>
                  <a:lnTo>
                    <a:pt x="570" y="34"/>
                  </a:lnTo>
                  <a:lnTo>
                    <a:pt x="583" y="23"/>
                  </a:lnTo>
                  <a:lnTo>
                    <a:pt x="595" y="15"/>
                  </a:lnTo>
                  <a:lnTo>
                    <a:pt x="605" y="7"/>
                  </a:lnTo>
                  <a:lnTo>
                    <a:pt x="609" y="3"/>
                  </a:lnTo>
                  <a:lnTo>
                    <a:pt x="602" y="0"/>
                  </a:lnTo>
                  <a:lnTo>
                    <a:pt x="577" y="7"/>
                  </a:lnTo>
                  <a:lnTo>
                    <a:pt x="540" y="27"/>
                  </a:lnTo>
                  <a:lnTo>
                    <a:pt x="491" y="56"/>
                  </a:lnTo>
                  <a:lnTo>
                    <a:pt x="437" y="94"/>
                  </a:lnTo>
                  <a:lnTo>
                    <a:pt x="382" y="141"/>
                  </a:lnTo>
                  <a:lnTo>
                    <a:pt x="328" y="193"/>
                  </a:lnTo>
                  <a:lnTo>
                    <a:pt x="279" y="253"/>
                  </a:lnTo>
                  <a:lnTo>
                    <a:pt x="268" y="266"/>
                  </a:lnTo>
                  <a:lnTo>
                    <a:pt x="254" y="287"/>
                  </a:lnTo>
                  <a:lnTo>
                    <a:pt x="237" y="311"/>
                  </a:lnTo>
                  <a:lnTo>
                    <a:pt x="218" y="337"/>
                  </a:lnTo>
                  <a:lnTo>
                    <a:pt x="201" y="362"/>
                  </a:lnTo>
                  <a:lnTo>
                    <a:pt x="187" y="382"/>
                  </a:lnTo>
                  <a:lnTo>
                    <a:pt x="177" y="396"/>
                  </a:lnTo>
                  <a:lnTo>
                    <a:pt x="174" y="403"/>
                  </a:lnTo>
                  <a:lnTo>
                    <a:pt x="170" y="399"/>
                  </a:lnTo>
                  <a:lnTo>
                    <a:pt x="160" y="390"/>
                  </a:lnTo>
                  <a:lnTo>
                    <a:pt x="147" y="378"/>
                  </a:lnTo>
                  <a:lnTo>
                    <a:pt x="130" y="365"/>
                  </a:lnTo>
                  <a:lnTo>
                    <a:pt x="112" y="353"/>
                  </a:lnTo>
                  <a:lnTo>
                    <a:pt x="93" y="344"/>
                  </a:lnTo>
                  <a:lnTo>
                    <a:pt x="75" y="340"/>
                  </a:lnTo>
                  <a:lnTo>
                    <a:pt x="58" y="345"/>
                  </a:lnTo>
                  <a:lnTo>
                    <a:pt x="43" y="356"/>
                  </a:lnTo>
                  <a:lnTo>
                    <a:pt x="31" y="369"/>
                  </a:lnTo>
                  <a:lnTo>
                    <a:pt x="21" y="383"/>
                  </a:lnTo>
                  <a:lnTo>
                    <a:pt x="13" y="398"/>
                  </a:lnTo>
                  <a:lnTo>
                    <a:pt x="7" y="411"/>
                  </a:lnTo>
                  <a:lnTo>
                    <a:pt x="3" y="423"/>
                  </a:lnTo>
                  <a:lnTo>
                    <a:pt x="1" y="431"/>
                  </a:lnTo>
                  <a:lnTo>
                    <a:pt x="0" y="433"/>
                  </a:lnTo>
                  <a:lnTo>
                    <a:pt x="88" y="470"/>
                  </a:lnTo>
                </a:path>
              </a:pathLst>
            </a:custGeom>
            <a:solidFill>
              <a:srgbClr val="FF3300"/>
            </a:solidFill>
            <a:ln w="9525" cap="rnd">
              <a:noFill/>
              <a:round/>
              <a:headEnd/>
              <a:tailEnd/>
            </a:ln>
          </p:spPr>
          <p:txBody>
            <a:bodyPr/>
            <a:lstStyle/>
            <a:p>
              <a:endParaRPr lang="zh-CN" altLang="en-US"/>
            </a:p>
          </p:txBody>
        </p:sp>
      </p:grpSp>
      <p:sp>
        <p:nvSpPr>
          <p:cNvPr id="54" name="TextBox 53"/>
          <p:cNvSpPr txBox="1"/>
          <p:nvPr/>
        </p:nvSpPr>
        <p:spPr>
          <a:xfrm>
            <a:off x="2339752" y="188640"/>
            <a:ext cx="4829844" cy="646331"/>
          </a:xfrm>
          <a:prstGeom prst="rect">
            <a:avLst/>
          </a:prstGeom>
          <a:noFill/>
        </p:spPr>
        <p:txBody>
          <a:bodyPr wrap="square" rtlCol="0">
            <a:spAutoFit/>
          </a:bodyPr>
          <a:lstStyle/>
          <a:p>
            <a:r>
              <a:rPr lang="zh-CN" altLang="en-US" sz="3600" dirty="0" smtClean="0">
                <a:latin typeface="华文行楷" panose="02010800040101010101" pitchFamily="2" charset="-122"/>
                <a:ea typeface="华文行楷" panose="02010800040101010101" pitchFamily="2" charset="-122"/>
              </a:rPr>
              <a:t>计算机与通信工</a:t>
            </a:r>
            <a:r>
              <a:rPr lang="zh-CN" altLang="en-US" sz="3600" dirty="0">
                <a:latin typeface="华文行楷" panose="02010800040101010101" pitchFamily="2" charset="-122"/>
                <a:ea typeface="华文行楷" panose="02010800040101010101" pitchFamily="2" charset="-122"/>
              </a:rPr>
              <a:t>程</a:t>
            </a:r>
            <a:r>
              <a:rPr lang="zh-CN" altLang="en-US" sz="3600" dirty="0" smtClean="0">
                <a:latin typeface="华文行楷" panose="02010800040101010101" pitchFamily="2" charset="-122"/>
                <a:ea typeface="华文行楷" panose="02010800040101010101" pitchFamily="2" charset="-122"/>
              </a:rPr>
              <a:t>学院</a:t>
            </a:r>
            <a:endParaRPr lang="zh-CN" altLang="en-US" sz="3600" dirty="0">
              <a:latin typeface="华文行楷" panose="02010800040101010101" pitchFamily="2" charset="-122"/>
              <a:ea typeface="华文行楷" panose="02010800040101010101" pitchFamily="2"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82"/>
                                        </p:tgtEl>
                                        <p:attrNameLst>
                                          <p:attrName>style.visibility</p:attrName>
                                        </p:attrNameLst>
                                      </p:cBhvr>
                                      <p:to>
                                        <p:strVal val="visible"/>
                                      </p:to>
                                    </p:set>
                                    <p:anim calcmode="lin" valueType="num">
                                      <p:cBhvr additive="base">
                                        <p:cTn id="7" dur="500" fill="hold"/>
                                        <p:tgtEl>
                                          <p:spTgt spid="82"/>
                                        </p:tgtEl>
                                        <p:attrNameLst>
                                          <p:attrName>ppt_x</p:attrName>
                                        </p:attrNameLst>
                                      </p:cBhvr>
                                      <p:tavLst>
                                        <p:tav tm="0">
                                          <p:val>
                                            <p:strVal val="0-#ppt_w/2"/>
                                          </p:val>
                                        </p:tav>
                                        <p:tav tm="100000">
                                          <p:val>
                                            <p:strVal val="#ppt_x"/>
                                          </p:val>
                                        </p:tav>
                                      </p:tavLst>
                                    </p:anim>
                                    <p:anim calcmode="lin" valueType="num">
                                      <p:cBhvr additive="base">
                                        <p:cTn id="8" dur="500" fill="hold"/>
                                        <p:tgtEl>
                                          <p:spTgt spid="8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2" presetClass="entr" presetSubtype="1" fill="hold" nodeType="afterEffect">
                                  <p:stCondLst>
                                    <p:cond delay="0"/>
                                  </p:stCondLst>
                                  <p:childTnLst>
                                    <p:set>
                                      <p:cBhvr>
                                        <p:cTn id="11" dur="1" fill="hold">
                                          <p:stCondLst>
                                            <p:cond delay="0"/>
                                          </p:stCondLst>
                                        </p:cTn>
                                        <p:tgtEl>
                                          <p:spTgt spid="49"/>
                                        </p:tgtEl>
                                        <p:attrNameLst>
                                          <p:attrName>style.visibility</p:attrName>
                                        </p:attrNameLst>
                                      </p:cBhvr>
                                      <p:to>
                                        <p:strVal val="visible"/>
                                      </p:to>
                                    </p:set>
                                    <p:animEffect transition="in" filter="slide(fromTop)">
                                      <p:cBhvr>
                                        <p:cTn id="12"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矩形 13"/>
          <p:cNvSpPr/>
          <p:nvPr/>
        </p:nvSpPr>
        <p:spPr>
          <a:xfrm>
            <a:off x="0" y="0"/>
            <a:ext cx="9144000" cy="896526"/>
          </a:xfrm>
          <a:prstGeom prst="rect">
            <a:avLst/>
          </a:prstGeom>
          <a:gradFill>
            <a:gsLst>
              <a:gs pos="0">
                <a:schemeClr val="accent1">
                  <a:tint val="66000"/>
                  <a:satMod val="160000"/>
                </a:schemeClr>
              </a:gs>
              <a:gs pos="30000">
                <a:schemeClr val="accent1">
                  <a:tint val="44500"/>
                  <a:satMod val="160000"/>
                  <a:alpha val="74000"/>
                </a:schemeClr>
              </a:gs>
              <a:gs pos="100000">
                <a:schemeClr val="accent1">
                  <a:tint val="23500"/>
                  <a:satMod val="16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86" name="表格 85"/>
          <p:cNvGraphicFramePr>
            <a:graphicFrameLocks noGrp="1"/>
          </p:cNvGraphicFramePr>
          <p:nvPr>
            <p:extLst>
              <p:ext uri="{D42A27DB-BD31-4B8C-83A1-F6EECF244321}">
                <p14:modId xmlns:p14="http://schemas.microsoft.com/office/powerpoint/2010/main" val="192851314"/>
              </p:ext>
            </p:extLst>
          </p:nvPr>
        </p:nvGraphicFramePr>
        <p:xfrm>
          <a:off x="683568" y="1844825"/>
          <a:ext cx="7748365" cy="4488268"/>
        </p:xfrm>
        <a:graphic>
          <a:graphicData uri="http://schemas.openxmlformats.org/drawingml/2006/table">
            <a:tbl>
              <a:tblPr>
                <a:tableStyleId>{08FB837D-C827-4EFA-A057-4D05807E0F7C}</a:tableStyleId>
              </a:tblPr>
              <a:tblGrid>
                <a:gridCol w="1051620"/>
                <a:gridCol w="1080120"/>
                <a:gridCol w="1080120"/>
                <a:gridCol w="864096"/>
                <a:gridCol w="648072"/>
                <a:gridCol w="720080"/>
                <a:gridCol w="864096"/>
                <a:gridCol w="1440161"/>
              </a:tblGrid>
              <a:tr h="515082">
                <a:tc>
                  <a:txBody>
                    <a:bodyPr/>
                    <a:lstStyle/>
                    <a:p>
                      <a:pPr algn="ctr">
                        <a:spcAft>
                          <a:spcPts val="0"/>
                        </a:spcAft>
                      </a:pPr>
                      <a:r>
                        <a:rPr lang="zh-CN" sz="1800" kern="100" dirty="0">
                          <a:latin typeface="华文中宋" pitchFamily="2" charset="-122"/>
                          <a:ea typeface="华文中宋" pitchFamily="2" charset="-122"/>
                        </a:rPr>
                        <a:t>一级学科</a:t>
                      </a:r>
                      <a:endParaRPr lang="zh-CN" sz="1800" b="0" kern="100" dirty="0">
                        <a:latin typeface="华文中宋" pitchFamily="2" charset="-122"/>
                        <a:ea typeface="华文中宋" pitchFamily="2" charset="-122"/>
                        <a:cs typeface="Times New Roman"/>
                      </a:endParaRPr>
                    </a:p>
                  </a:txBody>
                  <a:tcPr marL="68580" marR="68580" marT="0" marB="0" anchor="ctr"/>
                </a:tc>
                <a:tc>
                  <a:txBody>
                    <a:bodyPr/>
                    <a:lstStyle/>
                    <a:p>
                      <a:pPr algn="ctr">
                        <a:spcAft>
                          <a:spcPts val="0"/>
                        </a:spcAft>
                      </a:pPr>
                      <a:r>
                        <a:rPr lang="zh-CN" sz="1800" kern="100" dirty="0">
                          <a:latin typeface="华文中宋" pitchFamily="2" charset="-122"/>
                          <a:ea typeface="华文中宋" pitchFamily="2" charset="-122"/>
                        </a:rPr>
                        <a:t>二级学科</a:t>
                      </a:r>
                      <a:endParaRPr lang="zh-CN" sz="1800" b="0" kern="100" dirty="0">
                        <a:latin typeface="华文中宋" pitchFamily="2" charset="-122"/>
                        <a:ea typeface="华文中宋" pitchFamily="2" charset="-122"/>
                        <a:cs typeface="Times New Roman"/>
                      </a:endParaRPr>
                    </a:p>
                  </a:txBody>
                  <a:tcPr marL="68580" marR="68580" marT="0" marB="0" anchor="ctr"/>
                </a:tc>
                <a:tc>
                  <a:txBody>
                    <a:bodyPr/>
                    <a:lstStyle/>
                    <a:p>
                      <a:pPr algn="ctr">
                        <a:spcAft>
                          <a:spcPts val="0"/>
                        </a:spcAft>
                      </a:pPr>
                      <a:r>
                        <a:rPr lang="zh-CN" sz="1800" kern="100" dirty="0" smtClean="0">
                          <a:latin typeface="华文中宋" pitchFamily="2" charset="-122"/>
                          <a:ea typeface="华文中宋" pitchFamily="2" charset="-122"/>
                        </a:rPr>
                        <a:t>北京市</a:t>
                      </a:r>
                      <a:endParaRPr lang="en-US" altLang="zh-CN" sz="1800" kern="100" dirty="0" smtClean="0">
                        <a:latin typeface="华文中宋" pitchFamily="2" charset="-122"/>
                        <a:ea typeface="华文中宋" pitchFamily="2" charset="-122"/>
                      </a:endParaRPr>
                    </a:p>
                    <a:p>
                      <a:pPr algn="ctr">
                        <a:spcAft>
                          <a:spcPts val="0"/>
                        </a:spcAft>
                      </a:pPr>
                      <a:r>
                        <a:rPr lang="zh-CN" sz="1800" kern="100" dirty="0" smtClean="0">
                          <a:latin typeface="华文中宋" pitchFamily="2" charset="-122"/>
                          <a:ea typeface="华文中宋" pitchFamily="2" charset="-122"/>
                        </a:rPr>
                        <a:t>重点</a:t>
                      </a:r>
                      <a:r>
                        <a:rPr lang="zh-CN" sz="1800" kern="100" dirty="0">
                          <a:latin typeface="华文中宋" pitchFamily="2" charset="-122"/>
                          <a:ea typeface="华文中宋" pitchFamily="2" charset="-122"/>
                        </a:rPr>
                        <a:t>学科</a:t>
                      </a:r>
                      <a:endParaRPr lang="zh-CN" sz="1800" b="0" kern="100" dirty="0">
                        <a:latin typeface="华文中宋" pitchFamily="2" charset="-122"/>
                        <a:ea typeface="华文中宋" pitchFamily="2" charset="-122"/>
                        <a:cs typeface="Times New Roman"/>
                      </a:endParaRPr>
                    </a:p>
                  </a:txBody>
                  <a:tcPr marL="68580" marR="68580" marT="0" marB="0" anchor="ctr"/>
                </a:tc>
                <a:tc>
                  <a:txBody>
                    <a:bodyPr/>
                    <a:lstStyle/>
                    <a:p>
                      <a:pPr algn="ctr">
                        <a:spcAft>
                          <a:spcPts val="0"/>
                        </a:spcAft>
                      </a:pPr>
                      <a:r>
                        <a:rPr lang="zh-CN" sz="1800" kern="100" dirty="0" smtClean="0">
                          <a:latin typeface="华文中宋" pitchFamily="2" charset="-122"/>
                          <a:ea typeface="华文中宋" pitchFamily="2" charset="-122"/>
                        </a:rPr>
                        <a:t>博士后</a:t>
                      </a:r>
                      <a:endParaRPr lang="en-US" altLang="zh-CN" sz="1800" kern="100" dirty="0" smtClean="0">
                        <a:latin typeface="华文中宋" pitchFamily="2" charset="-122"/>
                        <a:ea typeface="华文中宋" pitchFamily="2" charset="-122"/>
                      </a:endParaRPr>
                    </a:p>
                    <a:p>
                      <a:pPr algn="ctr">
                        <a:spcAft>
                          <a:spcPts val="0"/>
                        </a:spcAft>
                      </a:pPr>
                      <a:r>
                        <a:rPr lang="zh-CN" sz="1800" kern="100" dirty="0" smtClean="0">
                          <a:latin typeface="华文中宋" pitchFamily="2" charset="-122"/>
                          <a:ea typeface="华文中宋" pitchFamily="2" charset="-122"/>
                        </a:rPr>
                        <a:t>流动</a:t>
                      </a:r>
                      <a:r>
                        <a:rPr lang="zh-CN" sz="1800" kern="100" dirty="0">
                          <a:latin typeface="华文中宋" pitchFamily="2" charset="-122"/>
                          <a:ea typeface="华文中宋" pitchFamily="2" charset="-122"/>
                        </a:rPr>
                        <a:t>站</a:t>
                      </a:r>
                      <a:endParaRPr lang="zh-CN" sz="1800" b="0" kern="100" dirty="0">
                        <a:latin typeface="华文中宋" pitchFamily="2" charset="-122"/>
                        <a:ea typeface="华文中宋" pitchFamily="2" charset="-122"/>
                        <a:cs typeface="Times New Roman"/>
                      </a:endParaRPr>
                    </a:p>
                  </a:txBody>
                  <a:tcPr marL="68580" marR="68580" marT="0" marB="0" anchor="ctr"/>
                </a:tc>
                <a:tc>
                  <a:txBody>
                    <a:bodyPr/>
                    <a:lstStyle/>
                    <a:p>
                      <a:pPr algn="ctr">
                        <a:spcAft>
                          <a:spcPts val="0"/>
                        </a:spcAft>
                      </a:pPr>
                      <a:r>
                        <a:rPr lang="zh-CN" sz="1800" kern="100" dirty="0">
                          <a:latin typeface="华文中宋" pitchFamily="2" charset="-122"/>
                          <a:ea typeface="华文中宋" pitchFamily="2" charset="-122"/>
                        </a:rPr>
                        <a:t>博士</a:t>
                      </a:r>
                      <a:endParaRPr lang="zh-CN" sz="1800" b="0" kern="100" dirty="0">
                        <a:latin typeface="华文中宋" pitchFamily="2" charset="-122"/>
                        <a:ea typeface="华文中宋" pitchFamily="2" charset="-122"/>
                        <a:cs typeface="Times New Roman"/>
                      </a:endParaRPr>
                    </a:p>
                  </a:txBody>
                  <a:tcPr marL="68580" marR="68580" marT="0" marB="0" anchor="ctr"/>
                </a:tc>
                <a:tc>
                  <a:txBody>
                    <a:bodyPr/>
                    <a:lstStyle/>
                    <a:p>
                      <a:pPr algn="ctr">
                        <a:spcAft>
                          <a:spcPts val="0"/>
                        </a:spcAft>
                      </a:pPr>
                      <a:r>
                        <a:rPr lang="zh-CN" sz="1800" kern="100" dirty="0">
                          <a:latin typeface="华文中宋" pitchFamily="2" charset="-122"/>
                          <a:ea typeface="华文中宋" pitchFamily="2" charset="-122"/>
                        </a:rPr>
                        <a:t>硕士</a:t>
                      </a:r>
                      <a:endParaRPr lang="zh-CN" sz="1800" b="0" kern="100" dirty="0">
                        <a:latin typeface="华文中宋" pitchFamily="2" charset="-122"/>
                        <a:ea typeface="华文中宋" pitchFamily="2" charset="-122"/>
                        <a:cs typeface="Times New Roman"/>
                      </a:endParaRPr>
                    </a:p>
                  </a:txBody>
                  <a:tcPr marL="68580" marR="68580" marT="0" marB="0" anchor="ctr"/>
                </a:tc>
                <a:tc>
                  <a:txBody>
                    <a:bodyPr/>
                    <a:lstStyle/>
                    <a:p>
                      <a:pPr algn="ctr">
                        <a:spcAft>
                          <a:spcPts val="0"/>
                        </a:spcAft>
                      </a:pPr>
                      <a:r>
                        <a:rPr lang="zh-CN" sz="1800" kern="100" dirty="0">
                          <a:latin typeface="华文中宋" pitchFamily="2" charset="-122"/>
                          <a:ea typeface="华文中宋" pitchFamily="2" charset="-122"/>
                        </a:rPr>
                        <a:t>专业学位硕士</a:t>
                      </a:r>
                      <a:endParaRPr lang="zh-CN" sz="1800" b="0" kern="100" dirty="0">
                        <a:latin typeface="华文中宋" pitchFamily="2" charset="-122"/>
                        <a:ea typeface="华文中宋" pitchFamily="2" charset="-122"/>
                        <a:cs typeface="Times New Roman"/>
                      </a:endParaRPr>
                    </a:p>
                  </a:txBody>
                  <a:tcPr marL="68580" marR="68580" marT="0" marB="0" anchor="ctr"/>
                </a:tc>
                <a:tc>
                  <a:txBody>
                    <a:bodyPr/>
                    <a:lstStyle/>
                    <a:p>
                      <a:pPr algn="ctr">
                        <a:spcAft>
                          <a:spcPts val="0"/>
                        </a:spcAft>
                      </a:pPr>
                      <a:r>
                        <a:rPr lang="zh-CN" sz="1800" kern="100" dirty="0">
                          <a:latin typeface="华文中宋" pitchFamily="2" charset="-122"/>
                          <a:ea typeface="华文中宋" pitchFamily="2" charset="-122"/>
                        </a:rPr>
                        <a:t>本科专业</a:t>
                      </a:r>
                      <a:endParaRPr lang="zh-CN" sz="1800" b="0" kern="100" dirty="0">
                        <a:latin typeface="华文中宋" pitchFamily="2" charset="-122"/>
                        <a:ea typeface="华文中宋" pitchFamily="2" charset="-122"/>
                        <a:cs typeface="Times New Roman"/>
                      </a:endParaRPr>
                    </a:p>
                  </a:txBody>
                  <a:tcPr marL="68580" marR="68580" marT="0" marB="0" anchor="ctr"/>
                </a:tc>
              </a:tr>
              <a:tr h="515082">
                <a:tc rowSpan="3">
                  <a:txBody>
                    <a:bodyPr/>
                    <a:lstStyle/>
                    <a:p>
                      <a:pPr algn="ctr">
                        <a:spcAft>
                          <a:spcPts val="0"/>
                        </a:spcAft>
                      </a:pPr>
                      <a:r>
                        <a:rPr lang="zh-CN" sz="1800" kern="100" dirty="0">
                          <a:latin typeface="华文中宋" pitchFamily="2" charset="-122"/>
                          <a:ea typeface="华文中宋" pitchFamily="2" charset="-122"/>
                        </a:rPr>
                        <a:t>计算机科学与技术</a:t>
                      </a:r>
                      <a:endParaRPr lang="zh-CN" sz="1800" kern="100" dirty="0">
                        <a:latin typeface="华文中宋" pitchFamily="2" charset="-122"/>
                        <a:ea typeface="华文中宋" pitchFamily="2" charset="-122"/>
                        <a:cs typeface="Times New Roman"/>
                      </a:endParaRPr>
                    </a:p>
                  </a:txBody>
                  <a:tcPr marL="68580" marR="68580" marT="0" marB="0" anchor="ctr"/>
                </a:tc>
                <a:tc>
                  <a:txBody>
                    <a:bodyPr/>
                    <a:lstStyle/>
                    <a:p>
                      <a:pPr algn="ctr">
                        <a:spcAft>
                          <a:spcPts val="0"/>
                        </a:spcAft>
                      </a:pPr>
                      <a:r>
                        <a:rPr lang="zh-CN" sz="1800" kern="100" dirty="0" smtClean="0">
                          <a:latin typeface="华文中宋" pitchFamily="2" charset="-122"/>
                          <a:ea typeface="华文中宋" pitchFamily="2" charset="-122"/>
                        </a:rPr>
                        <a:t>计算机</a:t>
                      </a:r>
                      <a:endParaRPr lang="en-US" altLang="zh-CN" sz="1800" kern="100" dirty="0" smtClean="0">
                        <a:latin typeface="华文中宋" pitchFamily="2" charset="-122"/>
                        <a:ea typeface="华文中宋" pitchFamily="2" charset="-122"/>
                      </a:endParaRPr>
                    </a:p>
                    <a:p>
                      <a:pPr algn="ctr">
                        <a:spcAft>
                          <a:spcPts val="0"/>
                        </a:spcAft>
                      </a:pPr>
                      <a:r>
                        <a:rPr lang="zh-CN" sz="1800" kern="100" dirty="0" smtClean="0">
                          <a:latin typeface="华文中宋" pitchFamily="2" charset="-122"/>
                          <a:ea typeface="华文中宋" pitchFamily="2" charset="-122"/>
                        </a:rPr>
                        <a:t>系统</a:t>
                      </a:r>
                      <a:r>
                        <a:rPr lang="zh-CN" sz="1800" kern="100" dirty="0">
                          <a:latin typeface="华文中宋" pitchFamily="2" charset="-122"/>
                          <a:ea typeface="华文中宋" pitchFamily="2" charset="-122"/>
                        </a:rPr>
                        <a:t>结构 </a:t>
                      </a:r>
                      <a:endParaRPr lang="zh-CN" sz="1800" kern="100" dirty="0">
                        <a:latin typeface="华文中宋" pitchFamily="2" charset="-122"/>
                        <a:ea typeface="华文中宋" pitchFamily="2" charset="-122"/>
                        <a:cs typeface="Times New Roman"/>
                      </a:endParaRPr>
                    </a:p>
                  </a:txBody>
                  <a:tcPr marL="68580" marR="68580" marT="0" marB="0" anchor="ctr"/>
                </a:tc>
                <a:tc>
                  <a:txBody>
                    <a:bodyPr/>
                    <a:lstStyle/>
                    <a:p>
                      <a:pPr algn="ctr">
                        <a:spcAft>
                          <a:spcPts val="0"/>
                        </a:spcAft>
                      </a:pPr>
                      <a:r>
                        <a:rPr lang="zh-CN" sz="1800" b="1" kern="100" dirty="0">
                          <a:latin typeface="华文中宋" pitchFamily="2" charset="-122"/>
                          <a:ea typeface="华文中宋" pitchFamily="2" charset="-122"/>
                        </a:rPr>
                        <a:t>√</a:t>
                      </a:r>
                      <a:endParaRPr lang="zh-CN" sz="1800" b="1" kern="100" dirty="0">
                        <a:latin typeface="华文中宋" pitchFamily="2" charset="-122"/>
                        <a:ea typeface="华文中宋" pitchFamily="2" charset="-122"/>
                        <a:cs typeface="Times New Roman"/>
                      </a:endParaRPr>
                    </a:p>
                  </a:txBody>
                  <a:tcPr marL="68580" marR="68580" marT="0" marB="0" anchor="ctr"/>
                </a:tc>
                <a:tc rowSpan="3">
                  <a:txBody>
                    <a:bodyPr/>
                    <a:lstStyle/>
                    <a:p>
                      <a:pPr algn="ctr">
                        <a:spcAft>
                          <a:spcPts val="0"/>
                        </a:spcAft>
                      </a:pPr>
                      <a:r>
                        <a:rPr lang="zh-CN" sz="1800" b="1" kern="100" dirty="0">
                          <a:latin typeface="华文中宋" pitchFamily="2" charset="-122"/>
                          <a:ea typeface="华文中宋" pitchFamily="2" charset="-122"/>
                        </a:rPr>
                        <a:t>√</a:t>
                      </a:r>
                      <a:endParaRPr lang="zh-CN" sz="1800" b="1" kern="100" dirty="0">
                        <a:latin typeface="华文中宋" pitchFamily="2" charset="-122"/>
                        <a:ea typeface="华文中宋" pitchFamily="2" charset="-122"/>
                        <a:cs typeface="Times New Roman"/>
                      </a:endParaRPr>
                    </a:p>
                  </a:txBody>
                  <a:tcPr marL="68580" marR="68580" marT="0" marB="0" anchor="ctr"/>
                </a:tc>
                <a:tc rowSpan="3">
                  <a:txBody>
                    <a:bodyPr/>
                    <a:lstStyle/>
                    <a:p>
                      <a:pPr algn="ctr">
                        <a:spcAft>
                          <a:spcPts val="0"/>
                        </a:spcAft>
                      </a:pPr>
                      <a:r>
                        <a:rPr lang="zh-CN" sz="1800" b="1" kern="100" dirty="0">
                          <a:latin typeface="华文中宋" pitchFamily="2" charset="-122"/>
                          <a:ea typeface="华文中宋" pitchFamily="2" charset="-122"/>
                        </a:rPr>
                        <a:t>√</a:t>
                      </a:r>
                      <a:endParaRPr lang="zh-CN" sz="1800" b="1" kern="100" dirty="0">
                        <a:latin typeface="华文中宋" pitchFamily="2" charset="-122"/>
                        <a:ea typeface="华文中宋" pitchFamily="2" charset="-122"/>
                        <a:cs typeface="Times New Roman"/>
                      </a:endParaRPr>
                    </a:p>
                  </a:txBody>
                  <a:tcPr marL="68580" marR="68580" marT="0" marB="0" anchor="ctr"/>
                </a:tc>
                <a:tc rowSpan="3">
                  <a:txBody>
                    <a:bodyPr/>
                    <a:lstStyle/>
                    <a:p>
                      <a:pPr algn="ctr">
                        <a:spcAft>
                          <a:spcPts val="0"/>
                        </a:spcAft>
                      </a:pPr>
                      <a:r>
                        <a:rPr lang="zh-CN" sz="1800" b="1" kern="100" dirty="0">
                          <a:latin typeface="华文中宋" pitchFamily="2" charset="-122"/>
                          <a:ea typeface="华文中宋" pitchFamily="2" charset="-122"/>
                        </a:rPr>
                        <a:t>√</a:t>
                      </a:r>
                      <a:endParaRPr lang="zh-CN" sz="1800" b="1" kern="100" dirty="0">
                        <a:latin typeface="华文中宋" pitchFamily="2" charset="-122"/>
                        <a:ea typeface="华文中宋" pitchFamily="2" charset="-122"/>
                        <a:cs typeface="Times New Roman"/>
                      </a:endParaRPr>
                    </a:p>
                  </a:txBody>
                  <a:tcPr marL="68580" marR="68580" marT="0" marB="0" anchor="ctr"/>
                </a:tc>
                <a:tc rowSpan="2">
                  <a:txBody>
                    <a:bodyPr/>
                    <a:lstStyle/>
                    <a:p>
                      <a:pPr algn="ctr">
                        <a:spcAft>
                          <a:spcPts val="0"/>
                        </a:spcAft>
                      </a:pPr>
                      <a:endParaRPr lang="zh-CN" sz="1800" kern="100" dirty="0">
                        <a:latin typeface="华文中宋" pitchFamily="2" charset="-122"/>
                        <a:ea typeface="华文中宋" pitchFamily="2" charset="-122"/>
                        <a:cs typeface="Times New Roman"/>
                      </a:endParaRPr>
                    </a:p>
                  </a:txBody>
                  <a:tcPr marL="68580" marR="68580" marT="0" marB="0" anchor="ctr"/>
                </a:tc>
                <a:tc rowSpan="7">
                  <a:txBody>
                    <a:bodyPr/>
                    <a:lstStyle/>
                    <a:p>
                      <a:pPr algn="ctr">
                        <a:spcAft>
                          <a:spcPts val="0"/>
                        </a:spcAft>
                      </a:pPr>
                      <a:r>
                        <a:rPr lang="zh-CN" sz="1800" kern="100" dirty="0">
                          <a:latin typeface="华文中宋" pitchFamily="2" charset="-122"/>
                          <a:ea typeface="华文中宋" pitchFamily="2" charset="-122"/>
                        </a:rPr>
                        <a:t>计算机科学与</a:t>
                      </a:r>
                      <a:r>
                        <a:rPr lang="zh-CN" sz="1800" kern="100" dirty="0" smtClean="0">
                          <a:latin typeface="华文中宋" pitchFamily="2" charset="-122"/>
                          <a:ea typeface="华文中宋" pitchFamily="2" charset="-122"/>
                        </a:rPr>
                        <a:t>技术</a:t>
                      </a:r>
                      <a:r>
                        <a:rPr lang="en-US" sz="1800" kern="100" dirty="0" smtClean="0">
                          <a:latin typeface="华文中宋" pitchFamily="2" charset="-122"/>
                          <a:ea typeface="华文中宋" pitchFamily="2" charset="-122"/>
                        </a:rPr>
                        <a:t>*</a:t>
                      </a:r>
                    </a:p>
                    <a:p>
                      <a:pPr algn="ctr">
                        <a:spcAft>
                          <a:spcPts val="0"/>
                        </a:spcAft>
                      </a:pPr>
                      <a:endParaRPr lang="en-US" sz="1800" kern="100" dirty="0" smtClean="0">
                        <a:latin typeface="华文中宋" pitchFamily="2" charset="-122"/>
                        <a:ea typeface="华文中宋" pitchFamily="2" charset="-122"/>
                      </a:endParaRPr>
                    </a:p>
                    <a:p>
                      <a:pPr algn="ctr">
                        <a:spcAft>
                          <a:spcPts val="0"/>
                        </a:spcAft>
                      </a:pPr>
                      <a:r>
                        <a:rPr lang="zh-CN" sz="1800" kern="100" dirty="0" smtClean="0">
                          <a:latin typeface="华文中宋" pitchFamily="2" charset="-122"/>
                          <a:ea typeface="华文中宋" pitchFamily="2" charset="-122"/>
                        </a:rPr>
                        <a:t>信息安全</a:t>
                      </a:r>
                      <a:endParaRPr lang="en-US" altLang="zh-CN" sz="1800" kern="100" dirty="0" smtClean="0">
                        <a:latin typeface="华文中宋" pitchFamily="2" charset="-122"/>
                        <a:ea typeface="华文中宋" pitchFamily="2" charset="-122"/>
                      </a:endParaRPr>
                    </a:p>
                    <a:p>
                      <a:pPr algn="ctr">
                        <a:spcAft>
                          <a:spcPts val="0"/>
                        </a:spcAft>
                      </a:pPr>
                      <a:endParaRPr lang="en-US" altLang="zh-CN" sz="1800" kern="100" dirty="0" smtClean="0">
                        <a:latin typeface="华文中宋" pitchFamily="2" charset="-122"/>
                        <a:ea typeface="华文中宋" pitchFamily="2" charset="-122"/>
                      </a:endParaRPr>
                    </a:p>
                    <a:p>
                      <a:pPr algn="ctr">
                        <a:spcAft>
                          <a:spcPts val="0"/>
                        </a:spcAft>
                      </a:pPr>
                      <a:endParaRPr lang="zh-CN" sz="1800" kern="100" dirty="0">
                        <a:latin typeface="华文中宋" pitchFamily="2" charset="-122"/>
                        <a:ea typeface="华文中宋" pitchFamily="2" charset="-122"/>
                      </a:endParaRPr>
                    </a:p>
                    <a:p>
                      <a:pPr algn="ctr">
                        <a:spcAft>
                          <a:spcPts val="0"/>
                        </a:spcAft>
                      </a:pPr>
                      <a:r>
                        <a:rPr lang="zh-CN" sz="1800" kern="100" dirty="0">
                          <a:latin typeface="华文中宋" pitchFamily="2" charset="-122"/>
                          <a:ea typeface="华文中宋" pitchFamily="2" charset="-122"/>
                        </a:rPr>
                        <a:t>通信</a:t>
                      </a:r>
                      <a:r>
                        <a:rPr lang="zh-CN" sz="1800" kern="100" dirty="0" smtClean="0">
                          <a:latin typeface="华文中宋" pitchFamily="2" charset="-122"/>
                          <a:ea typeface="华文中宋" pitchFamily="2" charset="-122"/>
                        </a:rPr>
                        <a:t>工程</a:t>
                      </a:r>
                      <a:endParaRPr lang="en-US" altLang="zh-CN" sz="1800" kern="100" dirty="0" smtClean="0">
                        <a:latin typeface="华文中宋" pitchFamily="2" charset="-122"/>
                        <a:ea typeface="华文中宋" pitchFamily="2" charset="-122"/>
                      </a:endParaRPr>
                    </a:p>
                    <a:p>
                      <a:pPr algn="ctr">
                        <a:spcAft>
                          <a:spcPts val="0"/>
                        </a:spcAft>
                      </a:pPr>
                      <a:endParaRPr lang="en-US" altLang="zh-CN" sz="1800" kern="100" dirty="0" smtClean="0">
                        <a:latin typeface="华文中宋" pitchFamily="2" charset="-122"/>
                        <a:ea typeface="华文中宋" pitchFamily="2" charset="-122"/>
                      </a:endParaRPr>
                    </a:p>
                    <a:p>
                      <a:pPr algn="ctr">
                        <a:spcAft>
                          <a:spcPts val="0"/>
                        </a:spcAft>
                      </a:pPr>
                      <a:r>
                        <a:rPr lang="zh-CN" sz="1800" kern="100" dirty="0" smtClean="0">
                          <a:latin typeface="华文中宋" pitchFamily="2" charset="-122"/>
                          <a:ea typeface="华文中宋" pitchFamily="2" charset="-122"/>
                        </a:rPr>
                        <a:t>物联网工程</a:t>
                      </a:r>
                      <a:r>
                        <a:rPr lang="en-US" sz="1800" kern="100" dirty="0" smtClean="0">
                          <a:latin typeface="华文中宋" pitchFamily="2" charset="-122"/>
                          <a:ea typeface="华文中宋" pitchFamily="2" charset="-122"/>
                        </a:rPr>
                        <a:t>*</a:t>
                      </a:r>
                    </a:p>
                    <a:p>
                      <a:pPr algn="ctr">
                        <a:spcAft>
                          <a:spcPts val="0"/>
                        </a:spcAft>
                      </a:pPr>
                      <a:endParaRPr lang="en-US" sz="1800" kern="100" dirty="0" smtClean="0">
                        <a:latin typeface="华文中宋" pitchFamily="2" charset="-122"/>
                        <a:ea typeface="华文中宋" pitchFamily="2" charset="-122"/>
                      </a:endParaRPr>
                    </a:p>
                    <a:p>
                      <a:pPr algn="ctr">
                        <a:spcAft>
                          <a:spcPts val="0"/>
                        </a:spcAft>
                      </a:pPr>
                      <a:r>
                        <a:rPr lang="zh-CN" sz="1800" kern="100" dirty="0" smtClean="0">
                          <a:latin typeface="华文中宋" pitchFamily="2" charset="-122"/>
                          <a:ea typeface="华文中宋" pitchFamily="2" charset="-122"/>
                        </a:rPr>
                        <a:t>电子</a:t>
                      </a:r>
                      <a:r>
                        <a:rPr lang="zh-CN" sz="1800" kern="100" dirty="0">
                          <a:latin typeface="华文中宋" pitchFamily="2" charset="-122"/>
                          <a:ea typeface="华文中宋" pitchFamily="2" charset="-122"/>
                        </a:rPr>
                        <a:t>信息工程</a:t>
                      </a:r>
                      <a:endParaRPr lang="zh-CN" sz="1800" kern="100" dirty="0">
                        <a:latin typeface="华文中宋" pitchFamily="2" charset="-122"/>
                        <a:ea typeface="华文中宋" pitchFamily="2" charset="-122"/>
                        <a:cs typeface="Times New Roman"/>
                      </a:endParaRPr>
                    </a:p>
                  </a:txBody>
                  <a:tcPr marL="68580" marR="68580" marT="0" marB="0" anchor="ctr"/>
                </a:tc>
              </a:tr>
              <a:tr h="52554">
                <a:tc vMerge="1">
                  <a:txBody>
                    <a:bodyPr/>
                    <a:lstStyle/>
                    <a:p>
                      <a:endParaRPr lang="zh-CN" altLang="en-US"/>
                    </a:p>
                  </a:txBody>
                  <a:tcPr/>
                </a:tc>
                <a:tc rowSpan="2">
                  <a:txBody>
                    <a:bodyPr/>
                    <a:lstStyle/>
                    <a:p>
                      <a:pPr algn="ctr">
                        <a:spcAft>
                          <a:spcPts val="0"/>
                        </a:spcAft>
                      </a:pPr>
                      <a:r>
                        <a:rPr lang="zh-CN" sz="1800" kern="100" dirty="0" smtClean="0">
                          <a:latin typeface="华文中宋" pitchFamily="2" charset="-122"/>
                          <a:ea typeface="华文中宋" pitchFamily="2" charset="-122"/>
                        </a:rPr>
                        <a:t>计算机</a:t>
                      </a:r>
                      <a:endParaRPr lang="en-US" altLang="zh-CN" sz="1800" kern="100" dirty="0" smtClean="0">
                        <a:latin typeface="华文中宋" pitchFamily="2" charset="-122"/>
                        <a:ea typeface="华文中宋" pitchFamily="2" charset="-122"/>
                      </a:endParaRPr>
                    </a:p>
                    <a:p>
                      <a:pPr algn="ctr">
                        <a:spcAft>
                          <a:spcPts val="0"/>
                        </a:spcAft>
                      </a:pPr>
                      <a:r>
                        <a:rPr lang="zh-CN" sz="1800" kern="100" dirty="0" smtClean="0">
                          <a:latin typeface="华文中宋" pitchFamily="2" charset="-122"/>
                          <a:ea typeface="华文中宋" pitchFamily="2" charset="-122"/>
                        </a:rPr>
                        <a:t>应用技术</a:t>
                      </a:r>
                      <a:endParaRPr lang="zh-CN" sz="1800" kern="100" dirty="0">
                        <a:latin typeface="华文中宋" pitchFamily="2" charset="-122"/>
                        <a:ea typeface="华文中宋" pitchFamily="2" charset="-122"/>
                        <a:cs typeface="Times New Roman"/>
                      </a:endParaRPr>
                    </a:p>
                  </a:txBody>
                  <a:tcPr marL="68580" marR="68580" marT="0" marB="0" anchor="ctr"/>
                </a:tc>
                <a:tc rowSpan="2">
                  <a:txBody>
                    <a:bodyPr/>
                    <a:lstStyle/>
                    <a:p>
                      <a:pPr algn="ctr">
                        <a:spcAft>
                          <a:spcPts val="0"/>
                        </a:spcAft>
                      </a:pPr>
                      <a:endParaRPr lang="zh-CN" sz="1800" b="0" kern="100" dirty="0">
                        <a:latin typeface="华文中宋" pitchFamily="2" charset="-122"/>
                        <a:ea typeface="华文中宋" pitchFamily="2" charset="-122"/>
                        <a:cs typeface="Times New Roman"/>
                      </a:endParaRPr>
                    </a:p>
                  </a:txBody>
                  <a:tcPr marL="68580" marR="68580" marT="0" marB="0" anchor="ct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r>
              <a:tr h="462528">
                <a:tc vMerge="1">
                  <a:txBody>
                    <a:bodyPr/>
                    <a:lstStyle/>
                    <a:p>
                      <a:endParaRPr lang="zh-CN" altLang="en-US"/>
                    </a:p>
                  </a:txBody>
                  <a:tcPr/>
                </a:tc>
                <a:tc vMerge="1">
                  <a:txBody>
                    <a:bodyPr/>
                    <a:lstStyle/>
                    <a:p>
                      <a:pPr algn="ctr">
                        <a:spcAft>
                          <a:spcPts val="0"/>
                        </a:spcAft>
                      </a:pPr>
                      <a:endParaRPr lang="zh-CN" sz="1400" kern="100" dirty="0">
                        <a:latin typeface="Calibri"/>
                        <a:ea typeface="宋体"/>
                        <a:cs typeface="Times New Roman"/>
                      </a:endParaRPr>
                    </a:p>
                  </a:txBody>
                  <a:tcPr marL="68580" marR="68580" marT="0" marB="0" anchor="ctr"/>
                </a:tc>
                <a:tc vMerge="1">
                  <a:txBody>
                    <a:bodyPr/>
                    <a:lstStyle/>
                    <a:p>
                      <a:pPr algn="ctr">
                        <a:spcAft>
                          <a:spcPts val="0"/>
                        </a:spcAft>
                      </a:pPr>
                      <a:endParaRPr lang="zh-CN" sz="1400" b="0" kern="100" dirty="0">
                        <a:latin typeface="Calibri"/>
                        <a:ea typeface="宋体"/>
                        <a:cs typeface="Times New Roman"/>
                      </a:endParaRPr>
                    </a:p>
                  </a:txBody>
                  <a:tcPr marL="68580" marR="68580" marT="0" marB="0" anchor="ct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c>
                  <a:txBody>
                    <a:bodyPr/>
                    <a:lstStyle/>
                    <a:p>
                      <a:pPr algn="ctr">
                        <a:spcAft>
                          <a:spcPts val="0"/>
                        </a:spcAft>
                      </a:pPr>
                      <a:r>
                        <a:rPr lang="zh-CN" sz="1800" b="1" kern="100" dirty="0">
                          <a:latin typeface="华文中宋" pitchFamily="2" charset="-122"/>
                          <a:ea typeface="华文中宋" pitchFamily="2" charset="-122"/>
                        </a:rPr>
                        <a:t>√</a:t>
                      </a:r>
                      <a:endParaRPr lang="zh-CN" sz="1800" b="1" kern="100" dirty="0">
                        <a:latin typeface="华文中宋" pitchFamily="2" charset="-122"/>
                        <a:ea typeface="华文中宋" pitchFamily="2" charset="-122"/>
                        <a:cs typeface="Times New Roman"/>
                      </a:endParaRPr>
                    </a:p>
                  </a:txBody>
                  <a:tcPr marL="68580" marR="68580" marT="0" marB="0" anchor="ctr"/>
                </a:tc>
                <a:tc vMerge="1">
                  <a:txBody>
                    <a:bodyPr/>
                    <a:lstStyle/>
                    <a:p>
                      <a:endParaRPr lang="zh-CN" altLang="en-US"/>
                    </a:p>
                  </a:txBody>
                  <a:tcPr/>
                </a:tc>
              </a:tr>
              <a:tr h="347653">
                <a:tc>
                  <a:txBody>
                    <a:bodyPr/>
                    <a:lstStyle/>
                    <a:p>
                      <a:pPr algn="ctr">
                        <a:spcAft>
                          <a:spcPts val="0"/>
                        </a:spcAft>
                      </a:pPr>
                      <a:r>
                        <a:rPr lang="zh-CN" sz="1800" kern="100" dirty="0">
                          <a:latin typeface="华文中宋" pitchFamily="2" charset="-122"/>
                          <a:ea typeface="华文中宋" pitchFamily="2" charset="-122"/>
                        </a:rPr>
                        <a:t>软件工程</a:t>
                      </a:r>
                      <a:endParaRPr lang="zh-CN" sz="1800" kern="100" dirty="0">
                        <a:latin typeface="华文中宋" pitchFamily="2" charset="-122"/>
                        <a:ea typeface="华文中宋" pitchFamily="2" charset="-122"/>
                        <a:cs typeface="Times New Roman"/>
                      </a:endParaRPr>
                    </a:p>
                  </a:txBody>
                  <a:tcPr marL="68580" marR="68580" marT="0" marB="0" anchor="ctr">
                    <a:solidFill>
                      <a:schemeClr val="accent3">
                        <a:lumMod val="40000"/>
                        <a:lumOff val="60000"/>
                      </a:schemeClr>
                    </a:solidFill>
                  </a:tcPr>
                </a:tc>
                <a:tc>
                  <a:txBody>
                    <a:bodyPr/>
                    <a:lstStyle/>
                    <a:p>
                      <a:pPr algn="ctr">
                        <a:spcAft>
                          <a:spcPts val="0"/>
                        </a:spcAft>
                      </a:pPr>
                      <a:endParaRPr lang="en-US" sz="1800" kern="100" dirty="0">
                        <a:latin typeface="华文中宋" pitchFamily="2" charset="-122"/>
                        <a:ea typeface="华文中宋" pitchFamily="2" charset="-122"/>
                        <a:cs typeface="Times New Roman"/>
                      </a:endParaRPr>
                    </a:p>
                  </a:txBody>
                  <a:tcPr marL="68580" marR="68580" marT="0" marB="0" anchor="ctr">
                    <a:solidFill>
                      <a:schemeClr val="accent3">
                        <a:lumMod val="40000"/>
                        <a:lumOff val="60000"/>
                      </a:schemeClr>
                    </a:solidFill>
                  </a:tcPr>
                </a:tc>
                <a:tc>
                  <a:txBody>
                    <a:bodyPr/>
                    <a:lstStyle/>
                    <a:p>
                      <a:pPr algn="ctr">
                        <a:spcAft>
                          <a:spcPts val="0"/>
                        </a:spcAft>
                      </a:pPr>
                      <a:endParaRPr lang="zh-CN" sz="1800" b="0" kern="100" dirty="0">
                        <a:latin typeface="华文中宋" pitchFamily="2" charset="-122"/>
                        <a:ea typeface="华文中宋" pitchFamily="2" charset="-122"/>
                        <a:cs typeface="Times New Roman"/>
                      </a:endParaRPr>
                    </a:p>
                  </a:txBody>
                  <a:tcPr marL="68580" marR="68580" marT="0" marB="0" anchor="ctr">
                    <a:solidFill>
                      <a:schemeClr val="accent3">
                        <a:lumMod val="40000"/>
                        <a:lumOff val="60000"/>
                      </a:schemeClr>
                    </a:solidFill>
                  </a:tcPr>
                </a:tc>
                <a:tc>
                  <a:txBody>
                    <a:bodyPr/>
                    <a:lstStyle/>
                    <a:p>
                      <a:pPr algn="ctr">
                        <a:spcAft>
                          <a:spcPts val="0"/>
                        </a:spcAft>
                      </a:pPr>
                      <a:r>
                        <a:rPr lang="zh-CN" altLang="en-US" sz="1800" b="1" kern="100" dirty="0" smtClean="0">
                          <a:latin typeface="华文中宋" pitchFamily="2" charset="-122"/>
                          <a:ea typeface="华文中宋" pitchFamily="2" charset="-122"/>
                        </a:rPr>
                        <a:t>√</a:t>
                      </a:r>
                      <a:endParaRPr lang="zh-CN" altLang="en-US" sz="1800" b="1" kern="100" dirty="0">
                        <a:latin typeface="华文中宋" pitchFamily="2" charset="-122"/>
                        <a:ea typeface="华文中宋" pitchFamily="2" charset="-122"/>
                        <a:cs typeface="Times New Roman"/>
                      </a:endParaRPr>
                    </a:p>
                  </a:txBody>
                  <a:tcPr marL="68580" marR="68580" marT="0" marB="0" anchor="ctr">
                    <a:solidFill>
                      <a:schemeClr val="accent3">
                        <a:lumMod val="40000"/>
                        <a:lumOff val="60000"/>
                      </a:schemeClr>
                    </a:solidFill>
                  </a:tcPr>
                </a:tc>
                <a:tc>
                  <a:txBody>
                    <a:bodyPr/>
                    <a:lstStyle/>
                    <a:p>
                      <a:pPr algn="ctr">
                        <a:spcAft>
                          <a:spcPts val="0"/>
                        </a:spcAft>
                      </a:pPr>
                      <a:r>
                        <a:rPr lang="zh-CN" sz="1800" b="1" kern="100" dirty="0">
                          <a:latin typeface="华文中宋" pitchFamily="2" charset="-122"/>
                          <a:ea typeface="华文中宋" pitchFamily="2" charset="-122"/>
                        </a:rPr>
                        <a:t>√</a:t>
                      </a:r>
                      <a:endParaRPr lang="zh-CN" sz="1800" b="1" kern="100" dirty="0">
                        <a:latin typeface="华文中宋" pitchFamily="2" charset="-122"/>
                        <a:ea typeface="华文中宋" pitchFamily="2" charset="-122"/>
                        <a:cs typeface="Times New Roman"/>
                      </a:endParaRPr>
                    </a:p>
                  </a:txBody>
                  <a:tcPr marL="68580" marR="68580" marT="0" marB="0" anchor="ctr">
                    <a:solidFill>
                      <a:schemeClr val="accent3">
                        <a:lumMod val="40000"/>
                        <a:lumOff val="60000"/>
                      </a:schemeClr>
                    </a:solidFill>
                  </a:tcPr>
                </a:tc>
                <a:tc>
                  <a:txBody>
                    <a:bodyPr/>
                    <a:lstStyle/>
                    <a:p>
                      <a:pPr algn="ctr">
                        <a:spcAft>
                          <a:spcPts val="0"/>
                        </a:spcAft>
                      </a:pPr>
                      <a:r>
                        <a:rPr lang="zh-CN" sz="1800" b="1" kern="100" dirty="0">
                          <a:latin typeface="华文中宋" pitchFamily="2" charset="-122"/>
                          <a:ea typeface="华文中宋" pitchFamily="2" charset="-122"/>
                        </a:rPr>
                        <a:t>√</a:t>
                      </a:r>
                      <a:endParaRPr lang="zh-CN" sz="1800" b="1" kern="100" dirty="0">
                        <a:latin typeface="华文中宋" pitchFamily="2" charset="-122"/>
                        <a:ea typeface="华文中宋" pitchFamily="2" charset="-122"/>
                        <a:cs typeface="Times New Roman"/>
                      </a:endParaRPr>
                    </a:p>
                  </a:txBody>
                  <a:tcPr marL="68580" marR="68580" marT="0" marB="0" anchor="ctr">
                    <a:solidFill>
                      <a:schemeClr val="accent3">
                        <a:lumMod val="40000"/>
                        <a:lumOff val="60000"/>
                      </a:schemeClr>
                    </a:solidFill>
                  </a:tcPr>
                </a:tc>
                <a:tc>
                  <a:txBody>
                    <a:bodyPr/>
                    <a:lstStyle/>
                    <a:p>
                      <a:pPr algn="ctr">
                        <a:spcAft>
                          <a:spcPts val="0"/>
                        </a:spcAft>
                      </a:pPr>
                      <a:r>
                        <a:rPr lang="zh-CN" sz="1800" b="1" kern="100" dirty="0">
                          <a:latin typeface="华文中宋" pitchFamily="2" charset="-122"/>
                          <a:ea typeface="华文中宋" pitchFamily="2" charset="-122"/>
                        </a:rPr>
                        <a:t>√</a:t>
                      </a:r>
                      <a:endParaRPr lang="zh-CN" sz="1800" b="1" kern="100" dirty="0">
                        <a:latin typeface="华文中宋" pitchFamily="2" charset="-122"/>
                        <a:ea typeface="华文中宋" pitchFamily="2" charset="-122"/>
                        <a:cs typeface="Times New Roman"/>
                      </a:endParaRPr>
                    </a:p>
                  </a:txBody>
                  <a:tcPr marL="68580" marR="68580" marT="0" marB="0" anchor="ctr">
                    <a:solidFill>
                      <a:schemeClr val="accent3">
                        <a:lumMod val="40000"/>
                        <a:lumOff val="60000"/>
                      </a:schemeClr>
                    </a:solidFill>
                  </a:tcPr>
                </a:tc>
                <a:tc vMerge="1">
                  <a:txBody>
                    <a:bodyPr/>
                    <a:lstStyle/>
                    <a:p>
                      <a:endParaRPr lang="zh-CN" altLang="en-US"/>
                    </a:p>
                  </a:txBody>
                  <a:tcPr/>
                </a:tc>
              </a:tr>
              <a:tr h="515082">
                <a:tc rowSpan="2">
                  <a:txBody>
                    <a:bodyPr/>
                    <a:lstStyle/>
                    <a:p>
                      <a:pPr algn="ctr">
                        <a:spcAft>
                          <a:spcPts val="0"/>
                        </a:spcAft>
                      </a:pPr>
                      <a:r>
                        <a:rPr lang="zh-CN" altLang="en-US" sz="1800" kern="100" dirty="0" smtClean="0">
                          <a:latin typeface="华文中宋" pitchFamily="2" charset="-122"/>
                          <a:ea typeface="华文中宋" pitchFamily="2" charset="-122"/>
                        </a:rPr>
                        <a:t>信息与通信工程</a:t>
                      </a:r>
                      <a:endParaRPr lang="zh-CN" sz="1800" kern="100" dirty="0">
                        <a:latin typeface="华文中宋" pitchFamily="2" charset="-122"/>
                        <a:ea typeface="华文中宋" pitchFamily="2" charset="-122"/>
                        <a:cs typeface="Times New Roman"/>
                      </a:endParaRPr>
                    </a:p>
                  </a:txBody>
                  <a:tcPr marL="68580" marR="68580" marT="0" marB="0" anchor="ctr"/>
                </a:tc>
                <a:tc>
                  <a:txBody>
                    <a:bodyPr/>
                    <a:lstStyle/>
                    <a:p>
                      <a:pPr algn="ctr">
                        <a:spcAft>
                          <a:spcPts val="0"/>
                        </a:spcAft>
                      </a:pPr>
                      <a:r>
                        <a:rPr lang="zh-CN" sz="1800" kern="100" dirty="0">
                          <a:latin typeface="华文中宋" pitchFamily="2" charset="-122"/>
                          <a:ea typeface="华文中宋" pitchFamily="2" charset="-122"/>
                        </a:rPr>
                        <a:t>通信</a:t>
                      </a:r>
                      <a:r>
                        <a:rPr lang="zh-CN" sz="1800" kern="100" dirty="0" smtClean="0">
                          <a:latin typeface="华文中宋" pitchFamily="2" charset="-122"/>
                          <a:ea typeface="华文中宋" pitchFamily="2" charset="-122"/>
                        </a:rPr>
                        <a:t>与</a:t>
                      </a:r>
                      <a:endParaRPr lang="en-US" altLang="zh-CN" sz="1800" kern="100" dirty="0" smtClean="0">
                        <a:latin typeface="华文中宋" pitchFamily="2" charset="-122"/>
                        <a:ea typeface="华文中宋" pitchFamily="2" charset="-122"/>
                      </a:endParaRPr>
                    </a:p>
                    <a:p>
                      <a:pPr algn="ctr">
                        <a:spcAft>
                          <a:spcPts val="0"/>
                        </a:spcAft>
                      </a:pPr>
                      <a:r>
                        <a:rPr lang="zh-CN" sz="1800" kern="100" dirty="0" smtClean="0">
                          <a:latin typeface="华文中宋" pitchFamily="2" charset="-122"/>
                          <a:ea typeface="华文中宋" pitchFamily="2" charset="-122"/>
                        </a:rPr>
                        <a:t>信息系统</a:t>
                      </a:r>
                      <a:endParaRPr lang="zh-CN" sz="1800" kern="100" dirty="0">
                        <a:latin typeface="华文中宋" pitchFamily="2" charset="-122"/>
                        <a:ea typeface="华文中宋" pitchFamily="2" charset="-122"/>
                        <a:cs typeface="Times New Roman"/>
                      </a:endParaRPr>
                    </a:p>
                  </a:txBody>
                  <a:tcPr marL="68580" marR="68580" marT="0" marB="0"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1800" b="1" kern="100" dirty="0" smtClean="0">
                          <a:latin typeface="华文中宋" pitchFamily="2" charset="-122"/>
                          <a:ea typeface="华文中宋" pitchFamily="2" charset="-122"/>
                        </a:rPr>
                        <a:t>√</a:t>
                      </a:r>
                      <a:endParaRPr lang="zh-CN" altLang="en-US" sz="1800" b="1" kern="100" dirty="0" smtClean="0">
                        <a:latin typeface="华文中宋" pitchFamily="2" charset="-122"/>
                        <a:ea typeface="华文中宋" pitchFamily="2" charset="-122"/>
                        <a:cs typeface="Times New Roman"/>
                      </a:endParaRPr>
                    </a:p>
                  </a:txBody>
                  <a:tcPr marL="68580" marR="68580" marT="0" marB="0" anchor="ctr"/>
                </a:tc>
                <a:tc rowSpan="2">
                  <a:txBody>
                    <a:bodyPr/>
                    <a:lstStyle/>
                    <a:p>
                      <a:pPr algn="ctr">
                        <a:spcAft>
                          <a:spcPts val="0"/>
                        </a:spcAft>
                      </a:pPr>
                      <a:r>
                        <a:rPr lang="zh-CN" altLang="en-US" sz="1800" b="1" kern="100" dirty="0" smtClean="0">
                          <a:latin typeface="华文中宋" pitchFamily="2" charset="-122"/>
                          <a:ea typeface="华文中宋" pitchFamily="2" charset="-122"/>
                        </a:rPr>
                        <a:t>√</a:t>
                      </a:r>
                      <a:endParaRPr lang="zh-CN" altLang="en-US" sz="1800" b="1" kern="100" dirty="0">
                        <a:latin typeface="华文中宋" pitchFamily="2" charset="-122"/>
                        <a:ea typeface="华文中宋" pitchFamily="2" charset="-122"/>
                        <a:cs typeface="Times New Roman"/>
                      </a:endParaRPr>
                    </a:p>
                  </a:txBody>
                  <a:tcPr marL="68580" marR="68580" marT="0" marB="0" anchor="ctr"/>
                </a:tc>
                <a:tc>
                  <a:txBody>
                    <a:bodyPr/>
                    <a:lstStyle/>
                    <a:p>
                      <a:pPr algn="ctr">
                        <a:spcAft>
                          <a:spcPts val="0"/>
                        </a:spcAft>
                      </a:pPr>
                      <a:r>
                        <a:rPr lang="zh-CN" sz="1800" b="1" kern="100" dirty="0">
                          <a:latin typeface="华文中宋" pitchFamily="2" charset="-122"/>
                          <a:ea typeface="华文中宋" pitchFamily="2" charset="-122"/>
                        </a:rPr>
                        <a:t>√</a:t>
                      </a:r>
                      <a:endParaRPr lang="zh-CN" sz="1800" b="1" kern="100" dirty="0">
                        <a:latin typeface="华文中宋" pitchFamily="2" charset="-122"/>
                        <a:ea typeface="华文中宋" pitchFamily="2" charset="-122"/>
                        <a:cs typeface="Times New Roman"/>
                      </a:endParaRPr>
                    </a:p>
                  </a:txBody>
                  <a:tcPr marL="68580" marR="68580" marT="0" marB="0" anchor="ctr"/>
                </a:tc>
                <a:tc rowSpan="2">
                  <a:txBody>
                    <a:bodyPr/>
                    <a:lstStyle/>
                    <a:p>
                      <a:pPr algn="ctr">
                        <a:spcAft>
                          <a:spcPts val="0"/>
                        </a:spcAft>
                      </a:pPr>
                      <a:r>
                        <a:rPr lang="zh-CN" sz="1800" b="1" kern="100" dirty="0">
                          <a:latin typeface="华文中宋" pitchFamily="2" charset="-122"/>
                          <a:ea typeface="华文中宋" pitchFamily="2" charset="-122"/>
                        </a:rPr>
                        <a:t>√</a:t>
                      </a:r>
                      <a:endParaRPr lang="zh-CN" sz="1800" b="1" kern="100" dirty="0">
                        <a:latin typeface="华文中宋" pitchFamily="2" charset="-122"/>
                        <a:ea typeface="华文中宋" pitchFamily="2" charset="-122"/>
                        <a:cs typeface="Times New Roman"/>
                      </a:endParaRPr>
                    </a:p>
                  </a:txBody>
                  <a:tcPr marL="68580" marR="68580" marT="0" marB="0" anchor="ctr"/>
                </a:tc>
                <a:tc rowSpan="3">
                  <a:txBody>
                    <a:bodyPr/>
                    <a:lstStyle/>
                    <a:p>
                      <a:pPr algn="ctr">
                        <a:spcAft>
                          <a:spcPts val="0"/>
                        </a:spcAft>
                      </a:pPr>
                      <a:r>
                        <a:rPr lang="zh-CN" sz="1800" b="1" kern="100" dirty="0">
                          <a:latin typeface="华文中宋" pitchFamily="2" charset="-122"/>
                          <a:ea typeface="华文中宋" pitchFamily="2" charset="-122"/>
                        </a:rPr>
                        <a:t>√</a:t>
                      </a:r>
                    </a:p>
                    <a:p>
                      <a:pPr algn="ctr">
                        <a:spcAft>
                          <a:spcPts val="0"/>
                        </a:spcAft>
                      </a:pPr>
                      <a:r>
                        <a:rPr lang="zh-CN" sz="1800" kern="100" dirty="0">
                          <a:latin typeface="华文中宋" pitchFamily="2" charset="-122"/>
                          <a:ea typeface="华文中宋" pitchFamily="2" charset="-122"/>
                        </a:rPr>
                        <a:t>（电子与通信工程）</a:t>
                      </a:r>
                      <a:endParaRPr lang="zh-CN" sz="1800" kern="100" dirty="0">
                        <a:latin typeface="华文中宋" pitchFamily="2" charset="-122"/>
                        <a:ea typeface="华文中宋" pitchFamily="2" charset="-122"/>
                        <a:cs typeface="Times New Roman"/>
                      </a:endParaRPr>
                    </a:p>
                  </a:txBody>
                  <a:tcPr marL="68580" marR="68580" marT="0" marB="0" anchor="ctr"/>
                </a:tc>
                <a:tc vMerge="1">
                  <a:txBody>
                    <a:bodyPr/>
                    <a:lstStyle/>
                    <a:p>
                      <a:endParaRPr lang="zh-CN" altLang="en-US"/>
                    </a:p>
                  </a:txBody>
                  <a:tcPr/>
                </a:tc>
              </a:tr>
              <a:tr h="515082">
                <a:tc vMerge="1">
                  <a:txBody>
                    <a:bodyPr/>
                    <a:lstStyle/>
                    <a:p>
                      <a:endParaRPr lang="zh-CN" altLang="en-US"/>
                    </a:p>
                  </a:txBody>
                  <a:tcPr/>
                </a:tc>
                <a:tc>
                  <a:txBody>
                    <a:bodyPr/>
                    <a:lstStyle/>
                    <a:p>
                      <a:pPr algn="ctr">
                        <a:spcAft>
                          <a:spcPts val="0"/>
                        </a:spcAft>
                      </a:pPr>
                      <a:r>
                        <a:rPr lang="zh-CN" altLang="en-US" sz="1800" kern="100" dirty="0" smtClean="0">
                          <a:latin typeface="华文中宋" pitchFamily="2" charset="-122"/>
                          <a:ea typeface="华文中宋" pitchFamily="2" charset="-122"/>
                        </a:rPr>
                        <a:t>信号与</a:t>
                      </a:r>
                      <a:endParaRPr lang="en-US" altLang="zh-CN" sz="1800" kern="100" dirty="0" smtClean="0">
                        <a:latin typeface="华文中宋" pitchFamily="2" charset="-122"/>
                        <a:ea typeface="华文中宋" pitchFamily="2" charset="-122"/>
                      </a:endParaRPr>
                    </a:p>
                    <a:p>
                      <a:pPr algn="ctr">
                        <a:spcAft>
                          <a:spcPts val="0"/>
                        </a:spcAft>
                      </a:pPr>
                      <a:r>
                        <a:rPr lang="zh-CN" altLang="en-US" sz="1800" kern="100" dirty="0" smtClean="0">
                          <a:latin typeface="华文中宋" pitchFamily="2" charset="-122"/>
                          <a:ea typeface="华文中宋" pitchFamily="2" charset="-122"/>
                        </a:rPr>
                        <a:t>信息</a:t>
                      </a:r>
                      <a:r>
                        <a:rPr lang="zh-CN" sz="1800" kern="100" dirty="0" smtClean="0">
                          <a:latin typeface="华文中宋" pitchFamily="2" charset="-122"/>
                          <a:ea typeface="华文中宋" pitchFamily="2" charset="-122"/>
                        </a:rPr>
                        <a:t>处理</a:t>
                      </a:r>
                      <a:endParaRPr lang="zh-CN" sz="1800" kern="100" dirty="0">
                        <a:latin typeface="华文中宋" pitchFamily="2" charset="-122"/>
                        <a:ea typeface="华文中宋" pitchFamily="2" charset="-122"/>
                        <a:cs typeface="Times New Roman"/>
                      </a:endParaRPr>
                    </a:p>
                  </a:txBody>
                  <a:tcPr marL="68580" marR="68580" marT="0" marB="0"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zh-CN" sz="1800" b="0" kern="100" dirty="0">
                        <a:latin typeface="华文中宋" pitchFamily="2" charset="-122"/>
                        <a:ea typeface="华文中宋" pitchFamily="2" charset="-122"/>
                        <a:cs typeface="Times New Roman"/>
                      </a:endParaRPr>
                    </a:p>
                  </a:txBody>
                  <a:tcPr marL="68580" marR="68580" marT="0" marB="0" anchor="ctr"/>
                </a:tc>
                <a:tc vMerge="1">
                  <a:txBody>
                    <a:bodyPr/>
                    <a:lstStyle/>
                    <a:p>
                      <a:endParaRPr lang="zh-CN" altLang="en-US"/>
                    </a:p>
                  </a:txBody>
                  <a:tcPr/>
                </a:tc>
                <a:tc>
                  <a:txBody>
                    <a:bodyPr/>
                    <a:lstStyle/>
                    <a:p>
                      <a:pPr algn="ctr">
                        <a:spcAft>
                          <a:spcPts val="0"/>
                        </a:spcAft>
                      </a:pPr>
                      <a:endParaRPr lang="zh-CN" sz="1800" b="0" kern="100" dirty="0">
                        <a:latin typeface="华文中宋" pitchFamily="2" charset="-122"/>
                        <a:ea typeface="华文中宋" pitchFamily="2" charset="-122"/>
                        <a:cs typeface="Times New Roman"/>
                      </a:endParaRPr>
                    </a:p>
                  </a:txBody>
                  <a:tcPr marL="68580" marR="68580" marT="0" marB="0" anchor="ctr"/>
                </a:tc>
                <a:tc vMerge="1">
                  <a:txBody>
                    <a:bodyPr/>
                    <a:lstStyle/>
                    <a:p>
                      <a:endParaRPr lang="zh-CN" altLang="en-US"/>
                    </a:p>
                  </a:txBody>
                  <a:tcPr/>
                </a:tc>
                <a:tc vMerge="1">
                  <a:txBody>
                    <a:bodyPr/>
                    <a:lstStyle/>
                    <a:p>
                      <a:endParaRPr lang="zh-CN" altLang="en-US"/>
                    </a:p>
                  </a:txBody>
                  <a:tcPr/>
                </a:tc>
                <a:tc vMerge="1">
                  <a:txBody>
                    <a:bodyPr/>
                    <a:lstStyle/>
                    <a:p>
                      <a:endParaRPr lang="zh-CN" altLang="en-US"/>
                    </a:p>
                  </a:txBody>
                  <a:tcPr/>
                </a:tc>
              </a:tr>
              <a:tr h="1397415">
                <a:tc>
                  <a:txBody>
                    <a:bodyPr/>
                    <a:lstStyle/>
                    <a:p>
                      <a:pPr algn="ctr">
                        <a:spcAft>
                          <a:spcPts val="0"/>
                        </a:spcAft>
                      </a:pPr>
                      <a:r>
                        <a:rPr lang="zh-CN" sz="1800" kern="100" dirty="0">
                          <a:latin typeface="华文中宋" pitchFamily="2" charset="-122"/>
                          <a:ea typeface="华文中宋" pitchFamily="2" charset="-122"/>
                        </a:rPr>
                        <a:t>电子科学与技术</a:t>
                      </a:r>
                      <a:endParaRPr lang="zh-CN" sz="1800" kern="100" dirty="0">
                        <a:latin typeface="华文中宋" pitchFamily="2" charset="-122"/>
                        <a:ea typeface="华文中宋" pitchFamily="2" charset="-122"/>
                        <a:cs typeface="Times New Roman"/>
                      </a:endParaRPr>
                    </a:p>
                  </a:txBody>
                  <a:tcPr marL="68580" marR="68580" marT="0" marB="0" anchor="ctr"/>
                </a:tc>
                <a:tc>
                  <a:txBody>
                    <a:bodyPr/>
                    <a:lstStyle/>
                    <a:p>
                      <a:pPr algn="ctr">
                        <a:spcAft>
                          <a:spcPts val="0"/>
                        </a:spcAft>
                      </a:pPr>
                      <a:endParaRPr lang="en-US" sz="1800" kern="100" dirty="0">
                        <a:latin typeface="华文中宋" pitchFamily="2" charset="-122"/>
                        <a:ea typeface="华文中宋" pitchFamily="2" charset="-122"/>
                        <a:cs typeface="Times New Roman"/>
                      </a:endParaRPr>
                    </a:p>
                  </a:txBody>
                  <a:tcPr marL="68580" marR="68580" marT="0" marB="0" anchor="ctr"/>
                </a:tc>
                <a:tc>
                  <a:txBody>
                    <a:bodyPr/>
                    <a:lstStyle/>
                    <a:p>
                      <a:pPr algn="ctr">
                        <a:spcAft>
                          <a:spcPts val="0"/>
                        </a:spcAft>
                      </a:pPr>
                      <a:endParaRPr lang="zh-CN" sz="1800" b="0" kern="100" dirty="0">
                        <a:latin typeface="华文中宋" pitchFamily="2" charset="-122"/>
                        <a:ea typeface="华文中宋" pitchFamily="2" charset="-122"/>
                        <a:cs typeface="Times New Roman"/>
                      </a:endParaRPr>
                    </a:p>
                  </a:txBody>
                  <a:tcPr marL="68580" marR="68580" marT="0" marB="0" anchor="ctr"/>
                </a:tc>
                <a:tc>
                  <a:txBody>
                    <a:bodyPr/>
                    <a:lstStyle/>
                    <a:p>
                      <a:pPr algn="ctr">
                        <a:spcAft>
                          <a:spcPts val="0"/>
                        </a:spcAft>
                      </a:pPr>
                      <a:endParaRPr lang="zh-CN" sz="1800" b="0" kern="100" dirty="0">
                        <a:latin typeface="华文中宋" pitchFamily="2" charset="-122"/>
                        <a:ea typeface="华文中宋" pitchFamily="2" charset="-122"/>
                        <a:cs typeface="Times New Roman"/>
                      </a:endParaRPr>
                    </a:p>
                  </a:txBody>
                  <a:tcPr marL="68580" marR="68580" marT="0" marB="0" anchor="ctr"/>
                </a:tc>
                <a:tc>
                  <a:txBody>
                    <a:bodyPr/>
                    <a:lstStyle/>
                    <a:p>
                      <a:pPr algn="ctr">
                        <a:spcAft>
                          <a:spcPts val="0"/>
                        </a:spcAft>
                      </a:pPr>
                      <a:endParaRPr lang="zh-CN" sz="1800" b="0" kern="100" dirty="0">
                        <a:latin typeface="华文中宋" pitchFamily="2" charset="-122"/>
                        <a:ea typeface="华文中宋" pitchFamily="2" charset="-122"/>
                        <a:cs typeface="Times New Roman"/>
                      </a:endParaRPr>
                    </a:p>
                  </a:txBody>
                  <a:tcPr marL="68580" marR="68580" marT="0" marB="0" anchor="ctr"/>
                </a:tc>
                <a:tc>
                  <a:txBody>
                    <a:bodyPr/>
                    <a:lstStyle/>
                    <a:p>
                      <a:pPr algn="ctr">
                        <a:spcAft>
                          <a:spcPts val="0"/>
                        </a:spcAft>
                      </a:pPr>
                      <a:r>
                        <a:rPr lang="zh-CN" sz="1800" b="1" kern="100" dirty="0">
                          <a:latin typeface="华文中宋" pitchFamily="2" charset="-122"/>
                          <a:ea typeface="华文中宋" pitchFamily="2" charset="-122"/>
                        </a:rPr>
                        <a:t>√</a:t>
                      </a:r>
                      <a:endParaRPr lang="zh-CN" sz="1800" b="1" kern="100" dirty="0">
                        <a:latin typeface="华文中宋" pitchFamily="2" charset="-122"/>
                        <a:ea typeface="华文中宋" pitchFamily="2" charset="-122"/>
                        <a:cs typeface="Times New Roman"/>
                      </a:endParaRPr>
                    </a:p>
                  </a:txBody>
                  <a:tcPr marL="68580" marR="68580" marT="0" marB="0" anchor="ctr"/>
                </a:tc>
                <a:tc vMerge="1">
                  <a:txBody>
                    <a:bodyPr/>
                    <a:lstStyle/>
                    <a:p>
                      <a:endParaRPr lang="zh-CN" altLang="en-US"/>
                    </a:p>
                  </a:txBody>
                  <a:tcPr/>
                </a:tc>
                <a:tc vMerge="1">
                  <a:txBody>
                    <a:bodyPr/>
                    <a:lstStyle/>
                    <a:p>
                      <a:endParaRPr lang="zh-CN" altLang="en-US"/>
                    </a:p>
                  </a:txBody>
                  <a:tcPr/>
                </a:tc>
              </a:tr>
            </a:tbl>
          </a:graphicData>
        </a:graphic>
      </p:graphicFrame>
      <p:sp>
        <p:nvSpPr>
          <p:cNvPr id="8" name="矩形 7"/>
          <p:cNvSpPr/>
          <p:nvPr/>
        </p:nvSpPr>
        <p:spPr>
          <a:xfrm>
            <a:off x="611188" y="6381750"/>
            <a:ext cx="6032500" cy="307975"/>
          </a:xfrm>
          <a:prstGeom prst="rect">
            <a:avLst/>
          </a:prstGeom>
        </p:spPr>
        <p:txBody>
          <a:bodyPr>
            <a:spAutoFit/>
          </a:bodyPr>
          <a:lstStyle/>
          <a:p>
            <a:pPr>
              <a:defRPr/>
            </a:pPr>
            <a:r>
              <a:rPr lang="zh-CN" altLang="en-US" sz="1400" b="1" kern="100" dirty="0">
                <a:solidFill>
                  <a:prstClr val="black"/>
                </a:solidFill>
                <a:latin typeface="Arial" charset="0"/>
              </a:rPr>
              <a:t>注：</a:t>
            </a:r>
            <a:r>
              <a:rPr lang="zh-CN" altLang="en-US" sz="1400" kern="100" dirty="0">
                <a:latin typeface="Arial" charset="0"/>
              </a:rPr>
              <a:t>带</a:t>
            </a:r>
            <a:r>
              <a:rPr lang="en-US" altLang="zh-CN" sz="1400" kern="100" dirty="0">
                <a:latin typeface="Arial" charset="0"/>
              </a:rPr>
              <a:t>*</a:t>
            </a:r>
            <a:r>
              <a:rPr lang="zh-CN" altLang="en-US" sz="1400" kern="100" dirty="0">
                <a:latin typeface="Arial" charset="0"/>
              </a:rPr>
              <a:t>专业为国家级特色专业。</a:t>
            </a:r>
          </a:p>
        </p:txBody>
      </p:sp>
      <p:grpSp>
        <p:nvGrpSpPr>
          <p:cNvPr id="10" name="Group 33"/>
          <p:cNvGrpSpPr>
            <a:grpSpLocks/>
          </p:cNvGrpSpPr>
          <p:nvPr/>
        </p:nvGrpSpPr>
        <p:grpSpPr bwMode="auto">
          <a:xfrm>
            <a:off x="683568" y="980728"/>
            <a:ext cx="3600450" cy="593725"/>
            <a:chOff x="612" y="799"/>
            <a:chExt cx="2268" cy="374"/>
          </a:xfrm>
        </p:grpSpPr>
        <p:sp>
          <p:nvSpPr>
            <p:cNvPr id="11" name="AutoShape 34"/>
            <p:cNvSpPr>
              <a:spLocks noChangeArrowheads="1"/>
            </p:cNvSpPr>
            <p:nvPr/>
          </p:nvSpPr>
          <p:spPr bwMode="auto">
            <a:xfrm>
              <a:off x="696" y="799"/>
              <a:ext cx="2184" cy="374"/>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eaLnBrk="0" hangingPunct="0">
                <a:spcBef>
                  <a:spcPct val="20000"/>
                </a:spcBef>
                <a:buFont typeface="Arial" charset="0"/>
                <a:buNone/>
                <a:defRPr/>
              </a:pPr>
              <a:r>
                <a:rPr lang="zh-CN" altLang="en-US" sz="2800" dirty="0">
                  <a:effectLst>
                    <a:outerShdw blurRad="38100" dist="38100" dir="2700000" algn="tl">
                      <a:srgbClr val="FFFFFF"/>
                    </a:outerShdw>
                  </a:effectLst>
                  <a:latin typeface="Arial" charset="0"/>
                  <a:ea typeface="华文行楷" pitchFamily="2" charset="-122"/>
                </a:rPr>
                <a:t>学科专业</a:t>
              </a:r>
            </a:p>
          </p:txBody>
        </p:sp>
        <p:sp>
          <p:nvSpPr>
            <p:cNvPr id="12" name="AutoShape 35"/>
            <p:cNvSpPr>
              <a:spLocks noChangeArrowheads="1"/>
            </p:cNvSpPr>
            <p:nvPr/>
          </p:nvSpPr>
          <p:spPr bwMode="auto">
            <a:xfrm>
              <a:off x="612" y="870"/>
              <a:ext cx="235" cy="231"/>
            </a:xfrm>
            <a:prstGeom prst="roundRect">
              <a:avLst>
                <a:gd name="adj" fmla="val 0"/>
              </a:avLst>
            </a:prstGeom>
            <a:solidFill>
              <a:schemeClr val="bg1"/>
            </a:solidFill>
            <a:ln w="9525" algn="ctr">
              <a:noFill/>
              <a:round/>
              <a:headEnd/>
              <a:tailEnd/>
            </a:ln>
            <a:effectLst>
              <a:outerShdw dist="35921" dir="2700000" algn="ctr" rotWithShape="0">
                <a:schemeClr val="tx1">
                  <a:alpha val="50000"/>
                </a:schemeClr>
              </a:outerShdw>
            </a:effectLst>
          </p:spPr>
          <p:txBody>
            <a:bodyPr wrap="none" anchor="ctr"/>
            <a:lstStyle/>
            <a:p>
              <a:pPr algn="ctr" eaLnBrk="0" fontAlgn="auto" hangingPunct="0">
                <a:spcBef>
                  <a:spcPts val="0"/>
                </a:spcBef>
                <a:spcAft>
                  <a:spcPts val="0"/>
                </a:spcAft>
                <a:defRPr/>
              </a:pPr>
              <a:endParaRPr lang="zh-CN" altLang="zh-CN" sz="2800" b="1">
                <a:solidFill>
                  <a:srgbClr val="FF6600"/>
                </a:solidFill>
                <a:effectLst>
                  <a:outerShdw blurRad="38100" dist="38100" dir="2700000" algn="tl">
                    <a:srgbClr val="C0C0C0"/>
                  </a:outerShdw>
                </a:effectLst>
                <a:latin typeface="Calibri" pitchFamily="34" charset="0"/>
                <a:ea typeface="宋体" charset="-122"/>
                <a:sym typeface="Wingdings" pitchFamily="2" charset="2"/>
              </a:endParaRPr>
            </a:p>
          </p:txBody>
        </p:sp>
        <p:sp>
          <p:nvSpPr>
            <p:cNvPr id="13" name="Freeform 36"/>
            <p:cNvSpPr>
              <a:spLocks/>
            </p:cNvSpPr>
            <p:nvPr/>
          </p:nvSpPr>
          <p:spPr bwMode="auto">
            <a:xfrm>
              <a:off x="627" y="805"/>
              <a:ext cx="303" cy="266"/>
            </a:xfrm>
            <a:custGeom>
              <a:avLst/>
              <a:gdLst>
                <a:gd name="T0" fmla="*/ 0 w 610"/>
                <a:gd name="T1" fmla="*/ 0 h 609"/>
                <a:gd name="T2" fmla="*/ 0 w 610"/>
                <a:gd name="T3" fmla="*/ 0 h 609"/>
                <a:gd name="T4" fmla="*/ 0 w 610"/>
                <a:gd name="T5" fmla="*/ 0 h 609"/>
                <a:gd name="T6" fmla="*/ 0 w 610"/>
                <a:gd name="T7" fmla="*/ 0 h 609"/>
                <a:gd name="T8" fmla="*/ 0 w 610"/>
                <a:gd name="T9" fmla="*/ 0 h 609"/>
                <a:gd name="T10" fmla="*/ 0 w 610"/>
                <a:gd name="T11" fmla="*/ 0 h 609"/>
                <a:gd name="T12" fmla="*/ 0 w 610"/>
                <a:gd name="T13" fmla="*/ 0 h 609"/>
                <a:gd name="T14" fmla="*/ 0 w 610"/>
                <a:gd name="T15" fmla="*/ 0 h 609"/>
                <a:gd name="T16" fmla="*/ 0 w 610"/>
                <a:gd name="T17" fmla="*/ 0 h 609"/>
                <a:gd name="T18" fmla="*/ 0 w 610"/>
                <a:gd name="T19" fmla="*/ 0 h 609"/>
                <a:gd name="T20" fmla="*/ 0 w 610"/>
                <a:gd name="T21" fmla="*/ 0 h 609"/>
                <a:gd name="T22" fmla="*/ 0 w 610"/>
                <a:gd name="T23" fmla="*/ 0 h 609"/>
                <a:gd name="T24" fmla="*/ 0 w 610"/>
                <a:gd name="T25" fmla="*/ 0 h 609"/>
                <a:gd name="T26" fmla="*/ 0 w 610"/>
                <a:gd name="T27" fmla="*/ 0 h 609"/>
                <a:gd name="T28" fmla="*/ 0 w 610"/>
                <a:gd name="T29" fmla="*/ 0 h 609"/>
                <a:gd name="T30" fmla="*/ 0 w 610"/>
                <a:gd name="T31" fmla="*/ 0 h 609"/>
                <a:gd name="T32" fmla="*/ 0 w 610"/>
                <a:gd name="T33" fmla="*/ 0 h 609"/>
                <a:gd name="T34" fmla="*/ 0 w 610"/>
                <a:gd name="T35" fmla="*/ 0 h 609"/>
                <a:gd name="T36" fmla="*/ 0 w 610"/>
                <a:gd name="T37" fmla="*/ 0 h 609"/>
                <a:gd name="T38" fmla="*/ 0 w 610"/>
                <a:gd name="T39" fmla="*/ 0 h 609"/>
                <a:gd name="T40" fmla="*/ 0 w 610"/>
                <a:gd name="T41" fmla="*/ 0 h 609"/>
                <a:gd name="T42" fmla="*/ 0 w 610"/>
                <a:gd name="T43" fmla="*/ 0 h 609"/>
                <a:gd name="T44" fmla="*/ 0 w 610"/>
                <a:gd name="T45" fmla="*/ 0 h 609"/>
                <a:gd name="T46" fmla="*/ 0 w 610"/>
                <a:gd name="T47" fmla="*/ 0 h 609"/>
                <a:gd name="T48" fmla="*/ 0 w 610"/>
                <a:gd name="T49" fmla="*/ 0 h 609"/>
                <a:gd name="T50" fmla="*/ 0 w 610"/>
                <a:gd name="T51" fmla="*/ 0 h 609"/>
                <a:gd name="T52" fmla="*/ 0 w 610"/>
                <a:gd name="T53" fmla="*/ 0 h 609"/>
                <a:gd name="T54" fmla="*/ 0 w 610"/>
                <a:gd name="T55" fmla="*/ 0 h 609"/>
                <a:gd name="T56" fmla="*/ 0 w 610"/>
                <a:gd name="T57" fmla="*/ 0 h 609"/>
                <a:gd name="T58" fmla="*/ 0 w 610"/>
                <a:gd name="T59" fmla="*/ 0 h 609"/>
                <a:gd name="T60" fmla="*/ 0 w 610"/>
                <a:gd name="T61" fmla="*/ 0 h 609"/>
                <a:gd name="T62" fmla="*/ 0 w 610"/>
                <a:gd name="T63" fmla="*/ 0 h 609"/>
                <a:gd name="T64" fmla="*/ 0 w 610"/>
                <a:gd name="T65" fmla="*/ 0 h 609"/>
                <a:gd name="T66" fmla="*/ 0 w 610"/>
                <a:gd name="T67" fmla="*/ 0 h 609"/>
                <a:gd name="T68" fmla="*/ 0 w 610"/>
                <a:gd name="T69" fmla="*/ 0 h 609"/>
                <a:gd name="T70" fmla="*/ 0 w 610"/>
                <a:gd name="T71" fmla="*/ 0 h 609"/>
                <a:gd name="T72" fmla="*/ 0 w 610"/>
                <a:gd name="T73" fmla="*/ 0 h 60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10"/>
                <a:gd name="T112" fmla="*/ 0 h 609"/>
                <a:gd name="T113" fmla="*/ 610 w 610"/>
                <a:gd name="T114" fmla="*/ 609 h 60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10" h="609">
                  <a:moveTo>
                    <a:pt x="88" y="470"/>
                  </a:moveTo>
                  <a:lnTo>
                    <a:pt x="90" y="472"/>
                  </a:lnTo>
                  <a:lnTo>
                    <a:pt x="96" y="476"/>
                  </a:lnTo>
                  <a:lnTo>
                    <a:pt x="105" y="481"/>
                  </a:lnTo>
                  <a:lnTo>
                    <a:pt x="116" y="487"/>
                  </a:lnTo>
                  <a:lnTo>
                    <a:pt x="126" y="497"/>
                  </a:lnTo>
                  <a:lnTo>
                    <a:pt x="138" y="509"/>
                  </a:lnTo>
                  <a:lnTo>
                    <a:pt x="150" y="520"/>
                  </a:lnTo>
                  <a:lnTo>
                    <a:pt x="159" y="535"/>
                  </a:lnTo>
                  <a:lnTo>
                    <a:pt x="168" y="551"/>
                  </a:lnTo>
                  <a:lnTo>
                    <a:pt x="176" y="564"/>
                  </a:lnTo>
                  <a:lnTo>
                    <a:pt x="183" y="576"/>
                  </a:lnTo>
                  <a:lnTo>
                    <a:pt x="189" y="586"/>
                  </a:lnTo>
                  <a:lnTo>
                    <a:pt x="193" y="596"/>
                  </a:lnTo>
                  <a:lnTo>
                    <a:pt x="197" y="601"/>
                  </a:lnTo>
                  <a:lnTo>
                    <a:pt x="200" y="606"/>
                  </a:lnTo>
                  <a:lnTo>
                    <a:pt x="200" y="608"/>
                  </a:lnTo>
                  <a:lnTo>
                    <a:pt x="203" y="601"/>
                  </a:lnTo>
                  <a:lnTo>
                    <a:pt x="206" y="582"/>
                  </a:lnTo>
                  <a:lnTo>
                    <a:pt x="214" y="553"/>
                  </a:lnTo>
                  <a:lnTo>
                    <a:pt x="226" y="519"/>
                  </a:lnTo>
                  <a:lnTo>
                    <a:pt x="239" y="478"/>
                  </a:lnTo>
                  <a:lnTo>
                    <a:pt x="255" y="435"/>
                  </a:lnTo>
                  <a:lnTo>
                    <a:pt x="274" y="391"/>
                  </a:lnTo>
                  <a:lnTo>
                    <a:pt x="296" y="348"/>
                  </a:lnTo>
                  <a:lnTo>
                    <a:pt x="337" y="276"/>
                  </a:lnTo>
                  <a:lnTo>
                    <a:pt x="378" y="217"/>
                  </a:lnTo>
                  <a:lnTo>
                    <a:pt x="416" y="168"/>
                  </a:lnTo>
                  <a:lnTo>
                    <a:pt x="450" y="130"/>
                  </a:lnTo>
                  <a:lnTo>
                    <a:pt x="481" y="101"/>
                  </a:lnTo>
                  <a:lnTo>
                    <a:pt x="504" y="80"/>
                  </a:lnTo>
                  <a:lnTo>
                    <a:pt x="523" y="65"/>
                  </a:lnTo>
                  <a:lnTo>
                    <a:pt x="533" y="59"/>
                  </a:lnTo>
                  <a:lnTo>
                    <a:pt x="537" y="56"/>
                  </a:lnTo>
                  <a:lnTo>
                    <a:pt x="545" y="51"/>
                  </a:lnTo>
                  <a:lnTo>
                    <a:pt x="557" y="43"/>
                  </a:lnTo>
                  <a:lnTo>
                    <a:pt x="570" y="34"/>
                  </a:lnTo>
                  <a:lnTo>
                    <a:pt x="583" y="23"/>
                  </a:lnTo>
                  <a:lnTo>
                    <a:pt x="595" y="15"/>
                  </a:lnTo>
                  <a:lnTo>
                    <a:pt x="605" y="7"/>
                  </a:lnTo>
                  <a:lnTo>
                    <a:pt x="609" y="3"/>
                  </a:lnTo>
                  <a:lnTo>
                    <a:pt x="602" y="0"/>
                  </a:lnTo>
                  <a:lnTo>
                    <a:pt x="577" y="7"/>
                  </a:lnTo>
                  <a:lnTo>
                    <a:pt x="540" y="27"/>
                  </a:lnTo>
                  <a:lnTo>
                    <a:pt x="491" y="56"/>
                  </a:lnTo>
                  <a:lnTo>
                    <a:pt x="437" y="94"/>
                  </a:lnTo>
                  <a:lnTo>
                    <a:pt x="382" y="141"/>
                  </a:lnTo>
                  <a:lnTo>
                    <a:pt x="328" y="193"/>
                  </a:lnTo>
                  <a:lnTo>
                    <a:pt x="279" y="253"/>
                  </a:lnTo>
                  <a:lnTo>
                    <a:pt x="268" y="266"/>
                  </a:lnTo>
                  <a:lnTo>
                    <a:pt x="254" y="287"/>
                  </a:lnTo>
                  <a:lnTo>
                    <a:pt x="237" y="311"/>
                  </a:lnTo>
                  <a:lnTo>
                    <a:pt x="218" y="337"/>
                  </a:lnTo>
                  <a:lnTo>
                    <a:pt x="201" y="362"/>
                  </a:lnTo>
                  <a:lnTo>
                    <a:pt x="187" y="382"/>
                  </a:lnTo>
                  <a:lnTo>
                    <a:pt x="177" y="396"/>
                  </a:lnTo>
                  <a:lnTo>
                    <a:pt x="174" y="403"/>
                  </a:lnTo>
                  <a:lnTo>
                    <a:pt x="170" y="399"/>
                  </a:lnTo>
                  <a:lnTo>
                    <a:pt x="160" y="390"/>
                  </a:lnTo>
                  <a:lnTo>
                    <a:pt x="147" y="378"/>
                  </a:lnTo>
                  <a:lnTo>
                    <a:pt x="130" y="365"/>
                  </a:lnTo>
                  <a:lnTo>
                    <a:pt x="112" y="353"/>
                  </a:lnTo>
                  <a:lnTo>
                    <a:pt x="93" y="344"/>
                  </a:lnTo>
                  <a:lnTo>
                    <a:pt x="75" y="340"/>
                  </a:lnTo>
                  <a:lnTo>
                    <a:pt x="58" y="345"/>
                  </a:lnTo>
                  <a:lnTo>
                    <a:pt x="43" y="356"/>
                  </a:lnTo>
                  <a:lnTo>
                    <a:pt x="31" y="369"/>
                  </a:lnTo>
                  <a:lnTo>
                    <a:pt x="21" y="383"/>
                  </a:lnTo>
                  <a:lnTo>
                    <a:pt x="13" y="398"/>
                  </a:lnTo>
                  <a:lnTo>
                    <a:pt x="7" y="411"/>
                  </a:lnTo>
                  <a:lnTo>
                    <a:pt x="3" y="423"/>
                  </a:lnTo>
                  <a:lnTo>
                    <a:pt x="1" y="431"/>
                  </a:lnTo>
                  <a:lnTo>
                    <a:pt x="0" y="433"/>
                  </a:lnTo>
                  <a:lnTo>
                    <a:pt x="88" y="470"/>
                  </a:lnTo>
                </a:path>
              </a:pathLst>
            </a:custGeom>
            <a:solidFill>
              <a:srgbClr val="FF3300"/>
            </a:solidFill>
            <a:ln w="9525" cap="rnd">
              <a:noFill/>
              <a:round/>
              <a:headEnd/>
              <a:tailEnd/>
            </a:ln>
          </p:spPr>
          <p:txBody>
            <a:bodyPr/>
            <a:lstStyle/>
            <a:p>
              <a:endParaRPr lang="zh-CN" altLang="en-US"/>
            </a:p>
          </p:txBody>
        </p:sp>
      </p:grpSp>
      <p:sp>
        <p:nvSpPr>
          <p:cNvPr id="15" name="TextBox 14"/>
          <p:cNvSpPr txBox="1"/>
          <p:nvPr/>
        </p:nvSpPr>
        <p:spPr>
          <a:xfrm>
            <a:off x="2339752" y="188640"/>
            <a:ext cx="4829844" cy="646331"/>
          </a:xfrm>
          <a:prstGeom prst="rect">
            <a:avLst/>
          </a:prstGeom>
          <a:noFill/>
        </p:spPr>
        <p:txBody>
          <a:bodyPr wrap="square" rtlCol="0">
            <a:spAutoFit/>
          </a:bodyPr>
          <a:lstStyle/>
          <a:p>
            <a:r>
              <a:rPr lang="zh-CN" altLang="en-US" sz="3600" dirty="0" smtClean="0">
                <a:latin typeface="华文行楷" panose="02010800040101010101" pitchFamily="2" charset="-122"/>
                <a:ea typeface="华文行楷" panose="02010800040101010101" pitchFamily="2" charset="-122"/>
              </a:rPr>
              <a:t>计算机与通信工</a:t>
            </a:r>
            <a:r>
              <a:rPr lang="zh-CN" altLang="en-US" sz="3600" dirty="0">
                <a:latin typeface="华文行楷" panose="02010800040101010101" pitchFamily="2" charset="-122"/>
                <a:ea typeface="华文行楷" panose="02010800040101010101" pitchFamily="2" charset="-122"/>
              </a:rPr>
              <a:t>程</a:t>
            </a:r>
            <a:r>
              <a:rPr lang="zh-CN" altLang="en-US" sz="3600" dirty="0" smtClean="0">
                <a:latin typeface="华文行楷" panose="02010800040101010101" pitchFamily="2" charset="-122"/>
                <a:ea typeface="华文行楷" panose="02010800040101010101" pitchFamily="2" charset="-122"/>
              </a:rPr>
              <a:t>学院</a:t>
            </a:r>
            <a:endParaRPr lang="zh-CN" altLang="en-US" sz="3600" dirty="0">
              <a:latin typeface="华文行楷" panose="02010800040101010101" pitchFamily="2" charset="-122"/>
              <a:ea typeface="华文行楷" panose="02010800040101010101" pitchFamily="2" charset="-122"/>
            </a:endParaRPr>
          </a:p>
        </p:txBody>
      </p:sp>
    </p:spTree>
  </p:cSld>
  <p:clrMapOvr>
    <a:masterClrMapping/>
  </p:clrMapOvr>
  <p:transition spd="med">
    <p:circl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slide(fromTop)">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0" y="0"/>
            <a:ext cx="9144000" cy="896526"/>
          </a:xfrm>
          <a:prstGeom prst="rect">
            <a:avLst/>
          </a:prstGeom>
          <a:gradFill>
            <a:gsLst>
              <a:gs pos="0">
                <a:schemeClr val="accent1">
                  <a:tint val="66000"/>
                  <a:satMod val="160000"/>
                </a:schemeClr>
              </a:gs>
              <a:gs pos="30000">
                <a:schemeClr val="accent1">
                  <a:tint val="44500"/>
                  <a:satMod val="160000"/>
                  <a:alpha val="74000"/>
                </a:schemeClr>
              </a:gs>
              <a:gs pos="100000">
                <a:schemeClr val="accent1">
                  <a:tint val="23500"/>
                  <a:satMod val="16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灯片编号占位符 5"/>
          <p:cNvSpPr txBox="1">
            <a:spLocks noGrp="1"/>
          </p:cNvSpPr>
          <p:nvPr/>
        </p:nvSpPr>
        <p:spPr>
          <a:xfrm>
            <a:off x="7924800" y="6356350"/>
            <a:ext cx="762000" cy="365125"/>
          </a:xfrm>
          <a:prstGeom prst="rect">
            <a:avLst/>
          </a:prstGeom>
          <a:noFill/>
        </p:spPr>
        <p:txBody>
          <a:bodyPr lIns="0" tIns="0" rIns="0" bIns="0" anchor="b"/>
          <a:lstStyle/>
          <a:p>
            <a:pPr algn="r" fontAlgn="auto">
              <a:lnSpc>
                <a:spcPct val="120000"/>
              </a:lnSpc>
              <a:spcBef>
                <a:spcPts val="0"/>
              </a:spcBef>
              <a:spcAft>
                <a:spcPts val="0"/>
              </a:spcAft>
              <a:buClr>
                <a:srgbClr val="FFFFCC"/>
              </a:buClr>
              <a:buSzPct val="80000"/>
              <a:buFont typeface="Wingdings" pitchFamily="2" charset="2"/>
              <a:buNone/>
              <a:defRPr/>
            </a:pPr>
            <a:fld id="{EAD437C4-7B14-4BFA-B13F-B8A604531AF1}" type="slidenum">
              <a:rPr lang="en-US" altLang="zh-CN" sz="1200">
                <a:solidFill>
                  <a:schemeClr val="tx2">
                    <a:shade val="90000"/>
                  </a:schemeClr>
                </a:solidFill>
                <a:latin typeface="+mn-lt"/>
                <a:ea typeface="+mn-ea"/>
              </a:rPr>
              <a:pPr algn="r" fontAlgn="auto">
                <a:lnSpc>
                  <a:spcPct val="120000"/>
                </a:lnSpc>
                <a:spcBef>
                  <a:spcPts val="0"/>
                </a:spcBef>
                <a:spcAft>
                  <a:spcPts val="0"/>
                </a:spcAft>
                <a:buClr>
                  <a:srgbClr val="FFFFCC"/>
                </a:buClr>
                <a:buSzPct val="80000"/>
                <a:buFont typeface="Wingdings" pitchFamily="2" charset="2"/>
                <a:buNone/>
                <a:defRPr/>
              </a:pPr>
              <a:t>7</a:t>
            </a:fld>
            <a:endParaRPr lang="en-US" altLang="zh-CN" sz="1200">
              <a:solidFill>
                <a:schemeClr val="tx2">
                  <a:shade val="90000"/>
                </a:schemeClr>
              </a:solidFill>
              <a:latin typeface="+mn-lt"/>
              <a:ea typeface="+mn-ea"/>
            </a:endParaRPr>
          </a:p>
        </p:txBody>
      </p:sp>
      <p:sp>
        <p:nvSpPr>
          <p:cNvPr id="14339" name="Line 4"/>
          <p:cNvSpPr>
            <a:spLocks noChangeShapeType="1"/>
          </p:cNvSpPr>
          <p:nvPr/>
        </p:nvSpPr>
        <p:spPr bwMode="auto">
          <a:xfrm>
            <a:off x="1390650" y="1519238"/>
            <a:ext cx="930275" cy="0"/>
          </a:xfrm>
          <a:prstGeom prst="line">
            <a:avLst/>
          </a:prstGeom>
          <a:noFill/>
          <a:ln w="12700" cap="sq">
            <a:noFill/>
            <a:round/>
            <a:headEnd/>
            <a:tailEnd/>
          </a:ln>
        </p:spPr>
        <p:txBody>
          <a:bodyPr/>
          <a:lstStyle/>
          <a:p>
            <a:endParaRPr lang="zh-CN" altLang="en-US"/>
          </a:p>
        </p:txBody>
      </p:sp>
      <p:sp>
        <p:nvSpPr>
          <p:cNvPr id="14340" name="Line 5"/>
          <p:cNvSpPr>
            <a:spLocks noChangeShapeType="1"/>
          </p:cNvSpPr>
          <p:nvPr/>
        </p:nvSpPr>
        <p:spPr bwMode="auto">
          <a:xfrm>
            <a:off x="2320925" y="1519238"/>
            <a:ext cx="182563" cy="0"/>
          </a:xfrm>
          <a:prstGeom prst="line">
            <a:avLst/>
          </a:prstGeom>
          <a:noFill/>
          <a:ln w="12700" cap="sq">
            <a:noFill/>
            <a:round/>
            <a:headEnd/>
            <a:tailEnd/>
          </a:ln>
        </p:spPr>
        <p:txBody>
          <a:bodyPr/>
          <a:lstStyle/>
          <a:p>
            <a:endParaRPr lang="zh-CN" altLang="en-US"/>
          </a:p>
        </p:txBody>
      </p:sp>
      <p:sp>
        <p:nvSpPr>
          <p:cNvPr id="14343" name="Line 7"/>
          <p:cNvSpPr>
            <a:spLocks noChangeShapeType="1"/>
          </p:cNvSpPr>
          <p:nvPr/>
        </p:nvSpPr>
        <p:spPr bwMode="auto">
          <a:xfrm>
            <a:off x="4038600" y="2117725"/>
            <a:ext cx="0" cy="436563"/>
          </a:xfrm>
          <a:prstGeom prst="line">
            <a:avLst/>
          </a:prstGeom>
          <a:noFill/>
          <a:ln w="28575" cap="sq">
            <a:noFill/>
            <a:round/>
            <a:headEnd/>
            <a:tailEnd/>
          </a:ln>
        </p:spPr>
        <p:txBody>
          <a:bodyPr lIns="90000" tIns="46800" rIns="90000" bIns="46800" anchor="ctr">
            <a:spAutoFit/>
          </a:bodyPr>
          <a:lstStyle/>
          <a:p>
            <a:endParaRPr lang="zh-CN" altLang="en-US"/>
          </a:p>
        </p:txBody>
      </p:sp>
      <p:sp>
        <p:nvSpPr>
          <p:cNvPr id="14344" name="Line 7"/>
          <p:cNvSpPr>
            <a:spLocks noChangeShapeType="1"/>
          </p:cNvSpPr>
          <p:nvPr/>
        </p:nvSpPr>
        <p:spPr bwMode="auto">
          <a:xfrm>
            <a:off x="3824288" y="1909763"/>
            <a:ext cx="0" cy="436562"/>
          </a:xfrm>
          <a:prstGeom prst="line">
            <a:avLst/>
          </a:prstGeom>
          <a:noFill/>
          <a:ln w="28575" cap="sq">
            <a:noFill/>
            <a:round/>
            <a:headEnd/>
            <a:tailEnd/>
          </a:ln>
        </p:spPr>
        <p:txBody>
          <a:bodyPr lIns="90000" tIns="46800" rIns="90000" bIns="46800" anchor="ctr">
            <a:spAutoFit/>
          </a:bodyPr>
          <a:lstStyle/>
          <a:p>
            <a:endParaRPr lang="zh-CN" altLang="en-US"/>
          </a:p>
        </p:txBody>
      </p:sp>
      <p:sp>
        <p:nvSpPr>
          <p:cNvPr id="14345" name="Line 8"/>
          <p:cNvSpPr>
            <a:spLocks noChangeShapeType="1"/>
          </p:cNvSpPr>
          <p:nvPr/>
        </p:nvSpPr>
        <p:spPr bwMode="auto">
          <a:xfrm>
            <a:off x="6991350" y="2249488"/>
            <a:ext cx="0" cy="436562"/>
          </a:xfrm>
          <a:prstGeom prst="line">
            <a:avLst/>
          </a:prstGeom>
          <a:noFill/>
          <a:ln w="28575" cap="sq">
            <a:noFill/>
            <a:round/>
            <a:headEnd/>
            <a:tailEnd/>
          </a:ln>
        </p:spPr>
        <p:txBody>
          <a:bodyPr lIns="90000" tIns="46800" rIns="90000" bIns="46800" anchor="ctr">
            <a:spAutoFit/>
          </a:bodyPr>
          <a:lstStyle/>
          <a:p>
            <a:endParaRPr lang="zh-CN" altLang="en-US"/>
          </a:p>
        </p:txBody>
      </p:sp>
      <p:sp>
        <p:nvSpPr>
          <p:cNvPr id="14346" name="Line 9"/>
          <p:cNvSpPr>
            <a:spLocks noChangeShapeType="1"/>
          </p:cNvSpPr>
          <p:nvPr/>
        </p:nvSpPr>
        <p:spPr bwMode="auto">
          <a:xfrm>
            <a:off x="6991350" y="2686050"/>
            <a:ext cx="0" cy="434975"/>
          </a:xfrm>
          <a:prstGeom prst="line">
            <a:avLst/>
          </a:prstGeom>
          <a:noFill/>
          <a:ln w="28575" cap="sq">
            <a:noFill/>
            <a:round/>
            <a:headEnd/>
            <a:tailEnd/>
          </a:ln>
        </p:spPr>
        <p:txBody>
          <a:bodyPr lIns="90000" tIns="46800" rIns="90000" bIns="46800" anchor="ctr">
            <a:spAutoFit/>
          </a:bodyPr>
          <a:lstStyle/>
          <a:p>
            <a:endParaRPr lang="zh-CN" altLang="en-US"/>
          </a:p>
        </p:txBody>
      </p:sp>
      <p:sp>
        <p:nvSpPr>
          <p:cNvPr id="14347" name="Line 11"/>
          <p:cNvSpPr>
            <a:spLocks noChangeShapeType="1"/>
          </p:cNvSpPr>
          <p:nvPr/>
        </p:nvSpPr>
        <p:spPr bwMode="auto">
          <a:xfrm>
            <a:off x="6991350" y="3121025"/>
            <a:ext cx="0" cy="438150"/>
          </a:xfrm>
          <a:prstGeom prst="line">
            <a:avLst/>
          </a:prstGeom>
          <a:noFill/>
          <a:ln w="28575" cap="sq">
            <a:noFill/>
            <a:round/>
            <a:headEnd/>
            <a:tailEnd/>
          </a:ln>
        </p:spPr>
        <p:txBody>
          <a:bodyPr lIns="90000" tIns="46800" rIns="90000" bIns="46800" anchor="ctr">
            <a:spAutoFit/>
          </a:bodyPr>
          <a:lstStyle/>
          <a:p>
            <a:endParaRPr lang="zh-CN" altLang="en-US"/>
          </a:p>
        </p:txBody>
      </p:sp>
      <p:sp>
        <p:nvSpPr>
          <p:cNvPr id="14348" name="Line 13"/>
          <p:cNvSpPr>
            <a:spLocks noChangeShapeType="1"/>
          </p:cNvSpPr>
          <p:nvPr/>
        </p:nvSpPr>
        <p:spPr bwMode="auto">
          <a:xfrm>
            <a:off x="6991350" y="3559175"/>
            <a:ext cx="0" cy="438150"/>
          </a:xfrm>
          <a:prstGeom prst="line">
            <a:avLst/>
          </a:prstGeom>
          <a:noFill/>
          <a:ln w="28575" cap="sq">
            <a:noFill/>
            <a:round/>
            <a:headEnd/>
            <a:tailEnd/>
          </a:ln>
        </p:spPr>
        <p:txBody>
          <a:bodyPr lIns="90000" tIns="46800" rIns="90000" bIns="46800" anchor="ctr">
            <a:spAutoFit/>
          </a:bodyPr>
          <a:lstStyle/>
          <a:p>
            <a:endParaRPr lang="zh-CN" altLang="en-US"/>
          </a:p>
        </p:txBody>
      </p:sp>
      <p:sp>
        <p:nvSpPr>
          <p:cNvPr id="14349" name="Line 14"/>
          <p:cNvSpPr>
            <a:spLocks noChangeShapeType="1"/>
          </p:cNvSpPr>
          <p:nvPr/>
        </p:nvSpPr>
        <p:spPr bwMode="auto">
          <a:xfrm>
            <a:off x="6991350" y="3997325"/>
            <a:ext cx="0" cy="438150"/>
          </a:xfrm>
          <a:prstGeom prst="line">
            <a:avLst/>
          </a:prstGeom>
          <a:noFill/>
          <a:ln w="28575" cap="sq">
            <a:noFill/>
            <a:round/>
            <a:headEnd/>
            <a:tailEnd/>
          </a:ln>
        </p:spPr>
        <p:txBody>
          <a:bodyPr lIns="90000" tIns="46800" rIns="90000" bIns="46800" anchor="ctr">
            <a:spAutoFit/>
          </a:bodyPr>
          <a:lstStyle/>
          <a:p>
            <a:endParaRPr lang="zh-CN" altLang="en-US"/>
          </a:p>
        </p:txBody>
      </p:sp>
      <p:sp>
        <p:nvSpPr>
          <p:cNvPr id="14350" name="Line 16"/>
          <p:cNvSpPr>
            <a:spLocks noChangeShapeType="1"/>
          </p:cNvSpPr>
          <p:nvPr/>
        </p:nvSpPr>
        <p:spPr bwMode="auto">
          <a:xfrm>
            <a:off x="6991350" y="4435475"/>
            <a:ext cx="0" cy="434975"/>
          </a:xfrm>
          <a:prstGeom prst="line">
            <a:avLst/>
          </a:prstGeom>
          <a:noFill/>
          <a:ln w="28575" cap="sq">
            <a:noFill/>
            <a:round/>
            <a:headEnd/>
            <a:tailEnd/>
          </a:ln>
        </p:spPr>
        <p:txBody>
          <a:bodyPr lIns="90000" tIns="46800" rIns="90000" bIns="46800" anchor="ctr">
            <a:spAutoFit/>
          </a:bodyPr>
          <a:lstStyle/>
          <a:p>
            <a:endParaRPr lang="zh-CN" altLang="en-US"/>
          </a:p>
        </p:txBody>
      </p:sp>
      <p:sp>
        <p:nvSpPr>
          <p:cNvPr id="14351" name="Line 18"/>
          <p:cNvSpPr>
            <a:spLocks noChangeShapeType="1"/>
          </p:cNvSpPr>
          <p:nvPr/>
        </p:nvSpPr>
        <p:spPr bwMode="auto">
          <a:xfrm>
            <a:off x="6991350" y="4870450"/>
            <a:ext cx="0" cy="436563"/>
          </a:xfrm>
          <a:prstGeom prst="line">
            <a:avLst/>
          </a:prstGeom>
          <a:noFill/>
          <a:ln w="28575" cap="sq">
            <a:noFill/>
            <a:round/>
            <a:headEnd/>
            <a:tailEnd/>
          </a:ln>
        </p:spPr>
        <p:txBody>
          <a:bodyPr lIns="90000" tIns="46800" rIns="90000" bIns="46800" anchor="ctr">
            <a:spAutoFit/>
          </a:bodyPr>
          <a:lstStyle/>
          <a:p>
            <a:endParaRPr lang="zh-CN" altLang="en-US"/>
          </a:p>
        </p:txBody>
      </p:sp>
      <p:sp>
        <p:nvSpPr>
          <p:cNvPr id="14352" name="Line 20"/>
          <p:cNvSpPr>
            <a:spLocks noChangeShapeType="1"/>
          </p:cNvSpPr>
          <p:nvPr/>
        </p:nvSpPr>
        <p:spPr bwMode="auto">
          <a:xfrm>
            <a:off x="6991350" y="5307013"/>
            <a:ext cx="0" cy="436562"/>
          </a:xfrm>
          <a:prstGeom prst="line">
            <a:avLst/>
          </a:prstGeom>
          <a:noFill/>
          <a:ln w="28575" cap="sq">
            <a:noFill/>
            <a:round/>
            <a:headEnd/>
            <a:tailEnd/>
          </a:ln>
        </p:spPr>
        <p:txBody>
          <a:bodyPr lIns="90000" tIns="46800" rIns="90000" bIns="46800" anchor="ctr">
            <a:spAutoFit/>
          </a:bodyPr>
          <a:lstStyle/>
          <a:p>
            <a:endParaRPr lang="zh-CN" altLang="en-US"/>
          </a:p>
        </p:txBody>
      </p:sp>
      <p:sp>
        <p:nvSpPr>
          <p:cNvPr id="14353" name="Line 15"/>
          <p:cNvSpPr>
            <a:spLocks noChangeShapeType="1"/>
          </p:cNvSpPr>
          <p:nvPr/>
        </p:nvSpPr>
        <p:spPr bwMode="auto">
          <a:xfrm>
            <a:off x="7381875" y="4094163"/>
            <a:ext cx="0" cy="438150"/>
          </a:xfrm>
          <a:prstGeom prst="line">
            <a:avLst/>
          </a:prstGeom>
          <a:noFill/>
          <a:ln w="28575" cap="sq">
            <a:noFill/>
            <a:round/>
            <a:headEnd/>
            <a:tailEnd/>
          </a:ln>
        </p:spPr>
        <p:txBody>
          <a:bodyPr lIns="90000" tIns="46800" rIns="90000" bIns="46800" anchor="ctr">
            <a:spAutoFit/>
          </a:bodyPr>
          <a:lstStyle/>
          <a:p>
            <a:endParaRPr lang="zh-CN" altLang="en-US"/>
          </a:p>
        </p:txBody>
      </p:sp>
      <p:sp>
        <p:nvSpPr>
          <p:cNvPr id="14354" name="Line 17"/>
          <p:cNvSpPr>
            <a:spLocks noChangeShapeType="1"/>
          </p:cNvSpPr>
          <p:nvPr/>
        </p:nvSpPr>
        <p:spPr bwMode="auto">
          <a:xfrm>
            <a:off x="7381875" y="4532313"/>
            <a:ext cx="0" cy="434975"/>
          </a:xfrm>
          <a:prstGeom prst="line">
            <a:avLst/>
          </a:prstGeom>
          <a:noFill/>
          <a:ln w="28575" cap="sq">
            <a:noFill/>
            <a:round/>
            <a:headEnd/>
            <a:tailEnd/>
          </a:ln>
        </p:spPr>
        <p:txBody>
          <a:bodyPr lIns="90000" tIns="46800" rIns="90000" bIns="46800" anchor="ctr">
            <a:spAutoFit/>
          </a:bodyPr>
          <a:lstStyle/>
          <a:p>
            <a:endParaRPr lang="zh-CN" altLang="en-US"/>
          </a:p>
        </p:txBody>
      </p:sp>
      <p:sp>
        <p:nvSpPr>
          <p:cNvPr id="14355" name="Line 19"/>
          <p:cNvSpPr>
            <a:spLocks noChangeShapeType="1"/>
          </p:cNvSpPr>
          <p:nvPr/>
        </p:nvSpPr>
        <p:spPr bwMode="auto">
          <a:xfrm>
            <a:off x="7381875" y="4967288"/>
            <a:ext cx="0" cy="436562"/>
          </a:xfrm>
          <a:prstGeom prst="line">
            <a:avLst/>
          </a:prstGeom>
          <a:noFill/>
          <a:ln w="28575" cap="sq">
            <a:noFill/>
            <a:round/>
            <a:headEnd/>
            <a:tailEnd/>
          </a:ln>
        </p:spPr>
        <p:txBody>
          <a:bodyPr lIns="90000" tIns="46800" rIns="90000" bIns="46800" anchor="ctr">
            <a:spAutoFit/>
          </a:bodyPr>
          <a:lstStyle/>
          <a:p>
            <a:endParaRPr lang="zh-CN" altLang="en-US"/>
          </a:p>
        </p:txBody>
      </p:sp>
      <p:sp>
        <p:nvSpPr>
          <p:cNvPr id="14356" name="Line 21"/>
          <p:cNvSpPr>
            <a:spLocks noChangeShapeType="1"/>
          </p:cNvSpPr>
          <p:nvPr/>
        </p:nvSpPr>
        <p:spPr bwMode="auto">
          <a:xfrm>
            <a:off x="7381875" y="5403850"/>
            <a:ext cx="0" cy="436563"/>
          </a:xfrm>
          <a:prstGeom prst="line">
            <a:avLst/>
          </a:prstGeom>
          <a:noFill/>
          <a:ln w="28575" cap="sq">
            <a:noFill/>
            <a:round/>
            <a:headEnd/>
            <a:tailEnd/>
          </a:ln>
        </p:spPr>
        <p:txBody>
          <a:bodyPr lIns="90000" tIns="46800" rIns="90000" bIns="46800" anchor="ctr">
            <a:spAutoFit/>
          </a:bodyPr>
          <a:lstStyle/>
          <a:p>
            <a:endParaRPr lang="zh-CN" altLang="en-US"/>
          </a:p>
        </p:txBody>
      </p:sp>
      <p:sp>
        <p:nvSpPr>
          <p:cNvPr id="39" name="AutoShape 31"/>
          <p:cNvSpPr>
            <a:spLocks noChangeArrowheads="1"/>
          </p:cNvSpPr>
          <p:nvPr/>
        </p:nvSpPr>
        <p:spPr bwMode="auto">
          <a:xfrm>
            <a:off x="683568" y="4840788"/>
            <a:ext cx="7622232" cy="1126125"/>
          </a:xfrm>
          <a:prstGeom prst="roundRect">
            <a:avLst>
              <a:gd name="adj" fmla="val 16667"/>
            </a:avLst>
          </a:prstGeom>
          <a:solidFill>
            <a:schemeClr val="bg1">
              <a:alpha val="59999"/>
            </a:schemeClr>
          </a:solidFill>
          <a:ln w="25400">
            <a:solidFill>
              <a:srgbClr val="0066CC"/>
            </a:solidFill>
            <a:round/>
            <a:headEnd/>
            <a:tailEnd/>
          </a:ln>
        </p:spPr>
        <p:txBody>
          <a:bodyPr wrap="square" lIns="90000" tIns="46800" rIns="90000" bIns="46800" anchor="ctr">
            <a:spAutoFit/>
          </a:bodyPr>
          <a:lstStyle/>
          <a:p>
            <a:pPr eaLnBrk="0" hangingPunct="0">
              <a:buClr>
                <a:srgbClr val="FFFFCC"/>
              </a:buClr>
              <a:buSzPct val="80000"/>
            </a:pPr>
            <a:r>
              <a:rPr lang="zh-CN" altLang="en-US" sz="2000" b="1" dirty="0">
                <a:latin typeface="Calibri" pitchFamily="34" charset="0"/>
              </a:rPr>
              <a:t>       </a:t>
            </a:r>
            <a:r>
              <a:rPr lang="zh-CN" altLang="en-US" sz="2000" b="1" dirty="0" smtClean="0">
                <a:latin typeface="Calibri" pitchFamily="34" charset="0"/>
              </a:rPr>
              <a:t> </a:t>
            </a:r>
            <a:r>
              <a:rPr lang="zh-CN" altLang="en-US" sz="2000" dirty="0">
                <a:latin typeface="华文中宋" pitchFamily="2" charset="-122"/>
                <a:ea typeface="华文中宋" pitchFamily="2" charset="-122"/>
              </a:rPr>
              <a:t>学院拥有一支知识结构合理、年龄结构合理、学术思想活跃的一流师资队伍，教职工</a:t>
            </a:r>
            <a:r>
              <a:rPr lang="zh-CN" altLang="en-US" sz="2000" dirty="0" smtClean="0">
                <a:latin typeface="华文中宋" pitchFamily="2" charset="-122"/>
                <a:ea typeface="华文中宋" pitchFamily="2" charset="-122"/>
              </a:rPr>
              <a:t>总数</a:t>
            </a:r>
            <a:r>
              <a:rPr lang="en-US" altLang="zh-CN" sz="2000" dirty="0" smtClean="0">
                <a:latin typeface="华文中宋" pitchFamily="2" charset="-122"/>
                <a:ea typeface="华文中宋" pitchFamily="2" charset="-122"/>
              </a:rPr>
              <a:t>120</a:t>
            </a:r>
            <a:r>
              <a:rPr lang="zh-CN" altLang="en-US" sz="2000" dirty="0" smtClean="0">
                <a:latin typeface="华文中宋" pitchFamily="2" charset="-122"/>
                <a:ea typeface="华文中宋" pitchFamily="2" charset="-122"/>
              </a:rPr>
              <a:t>人</a:t>
            </a:r>
            <a:r>
              <a:rPr lang="zh-CN" altLang="en-US" sz="2000" dirty="0">
                <a:latin typeface="华文中宋" pitchFamily="2" charset="-122"/>
                <a:ea typeface="华文中宋" pitchFamily="2" charset="-122"/>
              </a:rPr>
              <a:t>，其中专任</a:t>
            </a:r>
            <a:r>
              <a:rPr lang="zh-CN" altLang="en-US" sz="2000" dirty="0" smtClean="0">
                <a:latin typeface="华文中宋" pitchFamily="2" charset="-122"/>
                <a:ea typeface="华文中宋" pitchFamily="2" charset="-122"/>
              </a:rPr>
              <a:t>教师</a:t>
            </a:r>
            <a:r>
              <a:rPr lang="en-US" altLang="zh-CN" sz="2000" dirty="0" smtClean="0">
                <a:latin typeface="华文中宋" pitchFamily="2" charset="-122"/>
                <a:ea typeface="华文中宋" pitchFamily="2" charset="-122"/>
              </a:rPr>
              <a:t>90</a:t>
            </a:r>
            <a:r>
              <a:rPr lang="zh-CN" altLang="en-US" sz="2000" dirty="0" smtClean="0">
                <a:latin typeface="华文中宋" pitchFamily="2" charset="-122"/>
                <a:ea typeface="华文中宋" pitchFamily="2" charset="-122"/>
              </a:rPr>
              <a:t>人，</a:t>
            </a:r>
            <a:r>
              <a:rPr lang="en-US" altLang="zh-CN" sz="2000" dirty="0" smtClean="0">
                <a:solidFill>
                  <a:srgbClr val="FF0000"/>
                </a:solidFill>
                <a:latin typeface="华文中宋" pitchFamily="2" charset="-122"/>
                <a:ea typeface="华文中宋" pitchFamily="2" charset="-122"/>
              </a:rPr>
              <a:t>82.6%</a:t>
            </a:r>
            <a:r>
              <a:rPr lang="zh-CN" altLang="en-US" sz="2000" dirty="0">
                <a:latin typeface="华文中宋" pitchFamily="2" charset="-122"/>
                <a:ea typeface="华文中宋" pitchFamily="2" charset="-122"/>
              </a:rPr>
              <a:t>为博士以上学历</a:t>
            </a:r>
            <a:r>
              <a:rPr lang="zh-CN" altLang="en-US" sz="2000" dirty="0" smtClean="0">
                <a:latin typeface="华文中宋" pitchFamily="2" charset="-122"/>
                <a:ea typeface="华文中宋" pitchFamily="2" charset="-122"/>
              </a:rPr>
              <a:t>。</a:t>
            </a:r>
            <a:endParaRPr lang="en-US" altLang="zh-CN" sz="2000" dirty="0">
              <a:latin typeface="华文中宋" pitchFamily="2" charset="-122"/>
              <a:ea typeface="华文中宋" pitchFamily="2" charset="-122"/>
            </a:endParaRPr>
          </a:p>
        </p:txBody>
      </p:sp>
      <p:graphicFrame>
        <p:nvGraphicFramePr>
          <p:cNvPr id="27" name="Group 79"/>
          <p:cNvGraphicFramePr>
            <a:graphicFrameLocks noGrp="1"/>
          </p:cNvGraphicFramePr>
          <p:nvPr/>
        </p:nvGraphicFramePr>
        <p:xfrm>
          <a:off x="642938" y="2500313"/>
          <a:ext cx="7929562" cy="1604963"/>
        </p:xfrm>
        <a:graphic>
          <a:graphicData uri="http://schemas.openxmlformats.org/drawingml/2006/table">
            <a:tbl>
              <a:tblPr/>
              <a:tblGrid>
                <a:gridCol w="881062"/>
                <a:gridCol w="881063"/>
                <a:gridCol w="881062"/>
                <a:gridCol w="881063"/>
                <a:gridCol w="881062"/>
                <a:gridCol w="881063"/>
                <a:gridCol w="857250"/>
                <a:gridCol w="904875"/>
                <a:gridCol w="881062"/>
              </a:tblGrid>
              <a:tr h="1000125">
                <a:tc>
                  <a:txBody>
                    <a:bodyPr/>
                    <a:lstStyle/>
                    <a:p>
                      <a:pPr marL="273050" marR="0" lvl="0" indent="-273050" algn="ctr" defTabSz="914400" rtl="0" eaLnBrk="1" fontAlgn="ctr" latinLnBrk="0" hangingPunct="1">
                        <a:lnSpc>
                          <a:spcPct val="100000"/>
                        </a:lnSpc>
                        <a:spcBef>
                          <a:spcPct val="0"/>
                        </a:spcBef>
                        <a:spcAft>
                          <a:spcPct val="0"/>
                        </a:spcAft>
                        <a:buClr>
                          <a:schemeClr val="accent2"/>
                        </a:buClr>
                        <a:buSzTx/>
                        <a:buFontTx/>
                        <a:buNone/>
                        <a:tabLst/>
                      </a:pPr>
                      <a:r>
                        <a:rPr kumimoji="0" lang="zh-CN" altLang="en-US" sz="2000" b="0" i="0" u="none" strike="noStrike" cap="none" normalizeH="0" baseline="0" dirty="0" smtClean="0">
                          <a:ln>
                            <a:noFill/>
                          </a:ln>
                          <a:solidFill>
                            <a:schemeClr val="bg1"/>
                          </a:solidFill>
                          <a:effectLst>
                            <a:outerShdw blurRad="38100" dist="38100" dir="2700000" algn="tl">
                              <a:srgbClr val="000000"/>
                            </a:outerShdw>
                          </a:effectLst>
                          <a:latin typeface="黑体" pitchFamily="2" charset="-122"/>
                          <a:ea typeface="黑体" pitchFamily="2" charset="-122"/>
                        </a:rPr>
                        <a:t>总教职</a:t>
                      </a:r>
                      <a:endParaRPr kumimoji="0" lang="en-US" altLang="zh-CN" sz="2000" b="0" i="0" u="none" strike="noStrike" cap="none" normalizeH="0" baseline="0" dirty="0" smtClean="0">
                        <a:ln>
                          <a:noFill/>
                        </a:ln>
                        <a:solidFill>
                          <a:schemeClr val="bg1"/>
                        </a:solidFill>
                        <a:effectLst>
                          <a:outerShdw blurRad="38100" dist="38100" dir="2700000" algn="tl">
                            <a:srgbClr val="000000"/>
                          </a:outerShdw>
                        </a:effectLst>
                        <a:latin typeface="黑体" pitchFamily="2" charset="-122"/>
                        <a:ea typeface="黑体" pitchFamily="2" charset="-122"/>
                      </a:endParaRPr>
                    </a:p>
                    <a:p>
                      <a:pPr marL="273050" marR="0" lvl="0" indent="-273050" algn="ctr" defTabSz="914400" rtl="0" eaLnBrk="1" fontAlgn="ctr" latinLnBrk="0" hangingPunct="1">
                        <a:lnSpc>
                          <a:spcPct val="100000"/>
                        </a:lnSpc>
                        <a:spcBef>
                          <a:spcPct val="0"/>
                        </a:spcBef>
                        <a:spcAft>
                          <a:spcPct val="0"/>
                        </a:spcAft>
                        <a:buClr>
                          <a:schemeClr val="accent2"/>
                        </a:buClr>
                        <a:buSzTx/>
                        <a:buFontTx/>
                        <a:buNone/>
                        <a:tabLst/>
                      </a:pPr>
                      <a:r>
                        <a:rPr kumimoji="0" lang="zh-CN" altLang="en-US" sz="2000" b="0" i="0" u="none" strike="noStrike" cap="none" normalizeH="0" baseline="0" dirty="0" smtClean="0">
                          <a:ln>
                            <a:noFill/>
                          </a:ln>
                          <a:solidFill>
                            <a:schemeClr val="bg1"/>
                          </a:solidFill>
                          <a:effectLst>
                            <a:outerShdw blurRad="38100" dist="38100" dir="2700000" algn="tl">
                              <a:srgbClr val="000000"/>
                            </a:outerShdw>
                          </a:effectLst>
                          <a:latin typeface="黑体" pitchFamily="2" charset="-122"/>
                          <a:ea typeface="黑体" pitchFamily="2" charset="-122"/>
                        </a:rPr>
                        <a:t>工人数</a:t>
                      </a:r>
                    </a:p>
                  </a:txBody>
                  <a:tcPr marL="18000" marR="18000" marT="18000" marB="18000" anchor="ctr"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a:noFill/>
                    </a:lnT>
                    <a:lnB w="28575" cap="flat" cmpd="sng" algn="ctr">
                      <a:solidFill>
                        <a:schemeClr val="bg1"/>
                      </a:solidFill>
                      <a:prstDash val="solid"/>
                      <a:round/>
                      <a:headEnd type="none" w="med" len="med"/>
                      <a:tailEnd type="none" w="med" len="med"/>
                    </a:lnB>
                    <a:lnTlToBr>
                      <a:noFill/>
                    </a:lnTlToBr>
                    <a:lnBlToTr>
                      <a:noFill/>
                    </a:lnBlToTr>
                    <a:gradFill rotWithShape="0">
                      <a:gsLst>
                        <a:gs pos="0">
                          <a:srgbClr val="3399FF"/>
                        </a:gs>
                        <a:gs pos="100000">
                          <a:srgbClr val="153F69"/>
                        </a:gs>
                      </a:gsLst>
                      <a:lin ang="5400000" scaled="1"/>
                    </a:gradFill>
                  </a:tcPr>
                </a:tc>
                <a:tc>
                  <a:txBody>
                    <a:bodyPr/>
                    <a:lstStyle/>
                    <a:p>
                      <a:pPr marL="0" marR="0" lvl="0" indent="0" algn="ctr" defTabSz="914400" rtl="0" eaLnBrk="1" fontAlgn="ctr" latinLnBrk="0" hangingPunct="1">
                        <a:lnSpc>
                          <a:spcPct val="100000"/>
                        </a:lnSpc>
                        <a:spcBef>
                          <a:spcPct val="0"/>
                        </a:spcBef>
                        <a:spcAft>
                          <a:spcPct val="0"/>
                        </a:spcAft>
                        <a:buClr>
                          <a:schemeClr val="accent2"/>
                        </a:buClr>
                        <a:buSzTx/>
                        <a:buFontTx/>
                        <a:buNone/>
                        <a:tabLst/>
                      </a:pPr>
                      <a:r>
                        <a:rPr kumimoji="0" lang="zh-CN" altLang="en-US" sz="2000" b="0" i="0" u="none" strike="noStrike" cap="none" normalizeH="0" baseline="0" smtClean="0">
                          <a:ln>
                            <a:noFill/>
                          </a:ln>
                          <a:solidFill>
                            <a:schemeClr val="bg1"/>
                          </a:solidFill>
                          <a:effectLst>
                            <a:outerShdw blurRad="38100" dist="38100" dir="2700000" algn="tl">
                              <a:srgbClr val="000000"/>
                            </a:outerShdw>
                          </a:effectLst>
                          <a:latin typeface="黑体" pitchFamily="2" charset="-122"/>
                          <a:ea typeface="黑体" pitchFamily="2" charset="-122"/>
                        </a:rPr>
                        <a:t>长江</a:t>
                      </a:r>
                      <a:r>
                        <a:rPr kumimoji="0" lang="en-US" altLang="zh-CN" sz="2000" b="0" i="0" u="none" strike="noStrike" cap="none" normalizeH="0" baseline="0" smtClean="0">
                          <a:ln>
                            <a:noFill/>
                          </a:ln>
                          <a:solidFill>
                            <a:schemeClr val="bg1"/>
                          </a:solidFill>
                          <a:effectLst>
                            <a:outerShdw blurRad="38100" dist="38100" dir="2700000" algn="tl">
                              <a:srgbClr val="000000"/>
                            </a:outerShdw>
                          </a:effectLst>
                          <a:latin typeface="黑体" pitchFamily="2" charset="-122"/>
                          <a:ea typeface="黑体" pitchFamily="2" charset="-122"/>
                        </a:rPr>
                        <a:t/>
                      </a:r>
                      <a:br>
                        <a:rPr kumimoji="0" lang="en-US" altLang="zh-CN" sz="2000" b="0" i="0" u="none" strike="noStrike" cap="none" normalizeH="0" baseline="0" smtClean="0">
                          <a:ln>
                            <a:noFill/>
                          </a:ln>
                          <a:solidFill>
                            <a:schemeClr val="bg1"/>
                          </a:solidFill>
                          <a:effectLst>
                            <a:outerShdw blurRad="38100" dist="38100" dir="2700000" algn="tl">
                              <a:srgbClr val="000000"/>
                            </a:outerShdw>
                          </a:effectLst>
                          <a:latin typeface="黑体" pitchFamily="2" charset="-122"/>
                          <a:ea typeface="黑体" pitchFamily="2" charset="-122"/>
                        </a:rPr>
                      </a:br>
                      <a:r>
                        <a:rPr kumimoji="0" lang="zh-CN" altLang="en-US" sz="2000" b="0" i="0" u="none" strike="noStrike" cap="none" normalizeH="0" baseline="0" smtClean="0">
                          <a:ln>
                            <a:noFill/>
                          </a:ln>
                          <a:solidFill>
                            <a:schemeClr val="bg1"/>
                          </a:solidFill>
                          <a:effectLst>
                            <a:outerShdw blurRad="38100" dist="38100" dir="2700000" algn="tl">
                              <a:srgbClr val="000000"/>
                            </a:outerShdw>
                          </a:effectLst>
                          <a:latin typeface="黑体" pitchFamily="2" charset="-122"/>
                          <a:ea typeface="黑体" pitchFamily="2" charset="-122"/>
                        </a:rPr>
                        <a:t>学者</a:t>
                      </a:r>
                    </a:p>
                  </a:txBody>
                  <a:tcPr marL="18000" marR="18000" marT="18000" marB="18000" anchor="ctr"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a:noFill/>
                    </a:lnT>
                    <a:lnB w="28575" cap="flat" cmpd="sng" algn="ctr">
                      <a:solidFill>
                        <a:schemeClr val="bg1"/>
                      </a:solidFill>
                      <a:prstDash val="solid"/>
                      <a:round/>
                      <a:headEnd type="none" w="med" len="med"/>
                      <a:tailEnd type="none" w="med" len="med"/>
                    </a:lnB>
                    <a:lnTlToBr>
                      <a:noFill/>
                    </a:lnTlToBr>
                    <a:lnBlToTr>
                      <a:noFill/>
                    </a:lnBlToTr>
                    <a:gradFill rotWithShape="0">
                      <a:gsLst>
                        <a:gs pos="0">
                          <a:srgbClr val="3399FF"/>
                        </a:gs>
                        <a:gs pos="100000">
                          <a:srgbClr val="153F69"/>
                        </a:gs>
                      </a:gsLst>
                      <a:lin ang="5400000" scaled="1"/>
                    </a:gradFill>
                  </a:tcPr>
                </a:tc>
                <a:tc>
                  <a:txBody>
                    <a:bodyPr/>
                    <a:lstStyle/>
                    <a:p>
                      <a:pPr marL="273050" marR="0" lvl="0" indent="-273050" algn="ctr" defTabSz="914400" rtl="0" eaLnBrk="1" fontAlgn="ctr" latinLnBrk="0" hangingPunct="1">
                        <a:lnSpc>
                          <a:spcPct val="100000"/>
                        </a:lnSpc>
                        <a:spcBef>
                          <a:spcPct val="0"/>
                        </a:spcBef>
                        <a:spcAft>
                          <a:spcPct val="0"/>
                        </a:spcAft>
                        <a:buClr>
                          <a:schemeClr val="accent2"/>
                        </a:buClr>
                        <a:buSzTx/>
                        <a:buFontTx/>
                        <a:buNone/>
                        <a:tabLst/>
                      </a:pPr>
                      <a:r>
                        <a:rPr kumimoji="0" lang="zh-CN" altLang="en-US" sz="2000" b="0" i="0" u="none" strike="noStrike" cap="none" normalizeH="0" baseline="0" smtClean="0">
                          <a:ln>
                            <a:noFill/>
                          </a:ln>
                          <a:solidFill>
                            <a:schemeClr val="bg1"/>
                          </a:solidFill>
                          <a:effectLst>
                            <a:outerShdw blurRad="38100" dist="38100" dir="2700000" algn="tl">
                              <a:srgbClr val="000000"/>
                            </a:outerShdw>
                          </a:effectLst>
                          <a:latin typeface="黑体" pitchFamily="2" charset="-122"/>
                          <a:ea typeface="黑体" pitchFamily="2" charset="-122"/>
                        </a:rPr>
                        <a:t>国家</a:t>
                      </a:r>
                    </a:p>
                    <a:p>
                      <a:pPr marL="273050" marR="0" lvl="0" indent="-273050" algn="ctr" defTabSz="914400" rtl="0" eaLnBrk="1" fontAlgn="ctr" latinLnBrk="0" hangingPunct="1">
                        <a:lnSpc>
                          <a:spcPct val="100000"/>
                        </a:lnSpc>
                        <a:spcBef>
                          <a:spcPct val="0"/>
                        </a:spcBef>
                        <a:spcAft>
                          <a:spcPct val="0"/>
                        </a:spcAft>
                        <a:buClr>
                          <a:schemeClr val="accent2"/>
                        </a:buClr>
                        <a:buSzTx/>
                        <a:buFontTx/>
                        <a:buNone/>
                        <a:tabLst/>
                      </a:pPr>
                      <a:r>
                        <a:rPr kumimoji="0" lang="zh-CN" altLang="en-US" sz="2000" b="0" i="0" u="none" strike="noStrike" cap="none" normalizeH="0" baseline="0" smtClean="0">
                          <a:ln>
                            <a:noFill/>
                          </a:ln>
                          <a:solidFill>
                            <a:schemeClr val="bg1"/>
                          </a:solidFill>
                          <a:effectLst>
                            <a:outerShdw blurRad="38100" dist="38100" dir="2700000" algn="tl">
                              <a:srgbClr val="000000"/>
                            </a:outerShdw>
                          </a:effectLst>
                          <a:latin typeface="黑体" pitchFamily="2" charset="-122"/>
                          <a:ea typeface="黑体" pitchFamily="2" charset="-122"/>
                        </a:rPr>
                        <a:t>“杰青”</a:t>
                      </a:r>
                    </a:p>
                  </a:txBody>
                  <a:tcPr marL="18000" marR="18000" marT="18000" marB="18000" anchor="ctr"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a:noFill/>
                    </a:lnT>
                    <a:lnB w="28575" cap="flat" cmpd="sng" algn="ctr">
                      <a:solidFill>
                        <a:schemeClr val="bg1"/>
                      </a:solidFill>
                      <a:prstDash val="solid"/>
                      <a:round/>
                      <a:headEnd type="none" w="med" len="med"/>
                      <a:tailEnd type="none" w="med" len="med"/>
                    </a:lnB>
                    <a:lnTlToBr>
                      <a:noFill/>
                    </a:lnTlToBr>
                    <a:lnBlToTr>
                      <a:noFill/>
                    </a:lnBlToTr>
                    <a:gradFill rotWithShape="0">
                      <a:gsLst>
                        <a:gs pos="0">
                          <a:srgbClr val="3399FF"/>
                        </a:gs>
                        <a:gs pos="100000">
                          <a:srgbClr val="153F69"/>
                        </a:gs>
                      </a:gsLst>
                      <a:lin ang="5400000" scaled="1"/>
                    </a:gradFill>
                  </a:tcPr>
                </a:tc>
                <a:tc>
                  <a:txBody>
                    <a:bodyPr/>
                    <a:lstStyle/>
                    <a:p>
                      <a:pPr marL="0" marR="0" lvl="0" indent="0" algn="ctr" defTabSz="914400" rtl="0" eaLnBrk="1" fontAlgn="ctr" latinLnBrk="0" hangingPunct="1">
                        <a:lnSpc>
                          <a:spcPct val="100000"/>
                        </a:lnSpc>
                        <a:spcBef>
                          <a:spcPct val="0"/>
                        </a:spcBef>
                        <a:spcAft>
                          <a:spcPct val="0"/>
                        </a:spcAft>
                        <a:buClr>
                          <a:schemeClr val="accent2"/>
                        </a:buClr>
                        <a:buSzTx/>
                        <a:buFontTx/>
                        <a:buNone/>
                        <a:tabLst/>
                      </a:pPr>
                      <a:r>
                        <a:rPr kumimoji="0" lang="zh-CN" altLang="en-US" sz="2000" b="0" i="0" u="none" strike="noStrike" cap="none" normalizeH="0" baseline="0" smtClean="0">
                          <a:ln>
                            <a:noFill/>
                          </a:ln>
                          <a:solidFill>
                            <a:schemeClr val="bg1"/>
                          </a:solidFill>
                          <a:effectLst>
                            <a:outerShdw blurRad="38100" dist="38100" dir="2700000" algn="tl">
                              <a:srgbClr val="000000"/>
                            </a:outerShdw>
                          </a:effectLst>
                          <a:latin typeface="黑体" pitchFamily="2" charset="-122"/>
                          <a:ea typeface="黑体" pitchFamily="2" charset="-122"/>
                        </a:rPr>
                        <a:t>教育部新世纪</a:t>
                      </a:r>
                    </a:p>
                  </a:txBody>
                  <a:tcPr marL="18000" marR="18000" marT="18000" marB="18000" anchor="ctr"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a:noFill/>
                    </a:lnT>
                    <a:lnB w="28575" cap="flat" cmpd="sng" algn="ctr">
                      <a:solidFill>
                        <a:schemeClr val="bg1"/>
                      </a:solidFill>
                      <a:prstDash val="solid"/>
                      <a:round/>
                      <a:headEnd type="none" w="med" len="med"/>
                      <a:tailEnd type="none" w="med" len="med"/>
                    </a:lnB>
                    <a:lnTlToBr>
                      <a:noFill/>
                    </a:lnTlToBr>
                    <a:lnBlToTr>
                      <a:noFill/>
                    </a:lnBlToTr>
                    <a:gradFill rotWithShape="0">
                      <a:gsLst>
                        <a:gs pos="0">
                          <a:srgbClr val="3399FF"/>
                        </a:gs>
                        <a:gs pos="100000">
                          <a:srgbClr val="153F69"/>
                        </a:gs>
                      </a:gsLst>
                      <a:lin ang="5400000" scaled="1"/>
                    </a:gradFill>
                  </a:tcPr>
                </a:tc>
                <a:tc>
                  <a:txBody>
                    <a:bodyPr/>
                    <a:lstStyle/>
                    <a:p>
                      <a:pPr marL="0" marR="0" lvl="0" indent="0" algn="ctr" defTabSz="914400" rtl="0" eaLnBrk="1" fontAlgn="ctr" latinLnBrk="0" hangingPunct="1">
                        <a:lnSpc>
                          <a:spcPct val="100000"/>
                        </a:lnSpc>
                        <a:spcBef>
                          <a:spcPct val="0"/>
                        </a:spcBef>
                        <a:spcAft>
                          <a:spcPct val="0"/>
                        </a:spcAft>
                        <a:buClr>
                          <a:schemeClr val="accent2"/>
                        </a:buClr>
                        <a:buSzTx/>
                        <a:buFontTx/>
                        <a:buNone/>
                        <a:tabLst/>
                      </a:pPr>
                      <a:r>
                        <a:rPr kumimoji="0" lang="zh-CN" altLang="en-US" sz="2000" b="0" i="0" u="none" strike="noStrike" cap="none" normalizeH="0" baseline="0" smtClean="0">
                          <a:ln>
                            <a:noFill/>
                          </a:ln>
                          <a:solidFill>
                            <a:schemeClr val="bg1"/>
                          </a:solidFill>
                          <a:effectLst>
                            <a:outerShdw blurRad="38100" dist="38100" dir="2700000" algn="tl">
                              <a:srgbClr val="000000"/>
                            </a:outerShdw>
                          </a:effectLst>
                          <a:latin typeface="黑体" pitchFamily="2" charset="-122"/>
                          <a:ea typeface="黑体" pitchFamily="2" charset="-122"/>
                        </a:rPr>
                        <a:t>北京教学名师</a:t>
                      </a:r>
                    </a:p>
                  </a:txBody>
                  <a:tcPr marL="18000" marR="18000" marT="18000" marB="18000" anchor="ctr"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a:noFill/>
                    </a:lnT>
                    <a:lnB w="28575" cap="flat" cmpd="sng" algn="ctr">
                      <a:solidFill>
                        <a:schemeClr val="bg1"/>
                      </a:solidFill>
                      <a:prstDash val="solid"/>
                      <a:round/>
                      <a:headEnd type="none" w="med" len="med"/>
                      <a:tailEnd type="none" w="med" len="med"/>
                    </a:lnB>
                    <a:lnTlToBr>
                      <a:noFill/>
                    </a:lnTlToBr>
                    <a:lnBlToTr>
                      <a:noFill/>
                    </a:lnBlToTr>
                    <a:gradFill rotWithShape="0">
                      <a:gsLst>
                        <a:gs pos="0">
                          <a:srgbClr val="3399FF"/>
                        </a:gs>
                        <a:gs pos="100000">
                          <a:srgbClr val="153F69"/>
                        </a:gs>
                      </a:gsLst>
                      <a:lin ang="5400000" scaled="1"/>
                    </a:gradFill>
                  </a:tcPr>
                </a:tc>
                <a:tc>
                  <a:txBody>
                    <a:bodyPr/>
                    <a:lstStyle/>
                    <a:p>
                      <a:pPr marL="0" marR="0" lvl="0" indent="0" algn="ctr" defTabSz="914400" rtl="0" eaLnBrk="1" fontAlgn="ctr" latinLnBrk="0" hangingPunct="1">
                        <a:lnSpc>
                          <a:spcPct val="100000"/>
                        </a:lnSpc>
                        <a:spcBef>
                          <a:spcPct val="0"/>
                        </a:spcBef>
                        <a:spcAft>
                          <a:spcPct val="0"/>
                        </a:spcAft>
                        <a:buClr>
                          <a:schemeClr val="accent2"/>
                        </a:buClr>
                        <a:buSzTx/>
                        <a:buFontTx/>
                        <a:buNone/>
                        <a:tabLst/>
                      </a:pPr>
                      <a:r>
                        <a:rPr kumimoji="0" lang="zh-CN" altLang="en-US" sz="2000" b="0" i="0" u="none" strike="noStrike" cap="none" normalizeH="0" baseline="0" smtClean="0">
                          <a:ln>
                            <a:noFill/>
                          </a:ln>
                          <a:solidFill>
                            <a:schemeClr val="bg1"/>
                          </a:solidFill>
                          <a:effectLst>
                            <a:outerShdw blurRad="38100" dist="38100" dir="2700000" algn="tl">
                              <a:srgbClr val="000000"/>
                            </a:outerShdw>
                          </a:effectLst>
                          <a:latin typeface="黑体" pitchFamily="2" charset="-122"/>
                          <a:ea typeface="黑体" pitchFamily="2" charset="-122"/>
                        </a:rPr>
                        <a:t>教授</a:t>
                      </a:r>
                    </a:p>
                  </a:txBody>
                  <a:tcPr marL="18000" marR="18000" marT="18000" marB="18000" anchor="ctr"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a:noFill/>
                    </a:lnT>
                    <a:lnB w="28575" cap="flat" cmpd="sng" algn="ctr">
                      <a:solidFill>
                        <a:schemeClr val="bg1"/>
                      </a:solidFill>
                      <a:prstDash val="solid"/>
                      <a:round/>
                      <a:headEnd type="none" w="med" len="med"/>
                      <a:tailEnd type="none" w="med" len="med"/>
                    </a:lnB>
                    <a:lnTlToBr>
                      <a:noFill/>
                    </a:lnTlToBr>
                    <a:lnBlToTr>
                      <a:noFill/>
                    </a:lnBlToTr>
                    <a:gradFill rotWithShape="0">
                      <a:gsLst>
                        <a:gs pos="0">
                          <a:srgbClr val="3399FF"/>
                        </a:gs>
                        <a:gs pos="100000">
                          <a:srgbClr val="153F69"/>
                        </a:gs>
                      </a:gsLst>
                      <a:lin ang="5400000" scaled="1"/>
                    </a:gradFill>
                  </a:tcPr>
                </a:tc>
                <a:tc>
                  <a:txBody>
                    <a:bodyPr/>
                    <a:lstStyle/>
                    <a:p>
                      <a:pPr marL="273050" marR="0" lvl="0" indent="-273050" algn="ctr" defTabSz="914400" rtl="0" eaLnBrk="1" fontAlgn="ctr" latinLnBrk="0" hangingPunct="1">
                        <a:lnSpc>
                          <a:spcPct val="100000"/>
                        </a:lnSpc>
                        <a:spcBef>
                          <a:spcPct val="0"/>
                        </a:spcBef>
                        <a:spcAft>
                          <a:spcPct val="0"/>
                        </a:spcAft>
                        <a:buClr>
                          <a:schemeClr val="accent2"/>
                        </a:buClr>
                        <a:buSzTx/>
                        <a:buFontTx/>
                        <a:buNone/>
                        <a:tabLst/>
                      </a:pPr>
                      <a:r>
                        <a:rPr kumimoji="0" lang="zh-CN" altLang="en-US" sz="2000" b="0" i="0" u="none" strike="noStrike" cap="none" normalizeH="0" baseline="0" smtClean="0">
                          <a:ln>
                            <a:noFill/>
                          </a:ln>
                          <a:solidFill>
                            <a:schemeClr val="bg1"/>
                          </a:solidFill>
                          <a:effectLst>
                            <a:outerShdw blurRad="38100" dist="38100" dir="2700000" algn="tl">
                              <a:srgbClr val="000000"/>
                            </a:outerShdw>
                          </a:effectLst>
                          <a:latin typeface="黑体" pitchFamily="2" charset="-122"/>
                          <a:ea typeface="黑体" pitchFamily="2" charset="-122"/>
                        </a:rPr>
                        <a:t>副</a:t>
                      </a:r>
                      <a:endParaRPr kumimoji="0" lang="en-US" altLang="zh-CN" sz="2000" b="0" i="0" u="none" strike="noStrike" cap="none" normalizeH="0" baseline="0" smtClean="0">
                        <a:ln>
                          <a:noFill/>
                        </a:ln>
                        <a:solidFill>
                          <a:schemeClr val="bg1"/>
                        </a:solidFill>
                        <a:effectLst>
                          <a:outerShdw blurRad="38100" dist="38100" dir="2700000" algn="tl">
                            <a:srgbClr val="000000"/>
                          </a:outerShdw>
                        </a:effectLst>
                        <a:latin typeface="黑体" pitchFamily="2" charset="-122"/>
                        <a:ea typeface="黑体" pitchFamily="2" charset="-122"/>
                      </a:endParaRPr>
                    </a:p>
                    <a:p>
                      <a:pPr marL="273050" marR="0" lvl="0" indent="-273050" algn="ctr" defTabSz="914400" rtl="0" eaLnBrk="1" fontAlgn="ctr" latinLnBrk="0" hangingPunct="1">
                        <a:lnSpc>
                          <a:spcPct val="100000"/>
                        </a:lnSpc>
                        <a:spcBef>
                          <a:spcPct val="0"/>
                        </a:spcBef>
                        <a:spcAft>
                          <a:spcPct val="0"/>
                        </a:spcAft>
                        <a:buClr>
                          <a:schemeClr val="accent2"/>
                        </a:buClr>
                        <a:buSzTx/>
                        <a:buFontTx/>
                        <a:buNone/>
                        <a:tabLst/>
                      </a:pPr>
                      <a:r>
                        <a:rPr kumimoji="0" lang="zh-CN" altLang="en-US" sz="2000" b="0" i="0" u="none" strike="noStrike" cap="none" normalizeH="0" baseline="0" smtClean="0">
                          <a:ln>
                            <a:noFill/>
                          </a:ln>
                          <a:solidFill>
                            <a:schemeClr val="bg1"/>
                          </a:solidFill>
                          <a:effectLst>
                            <a:outerShdw blurRad="38100" dist="38100" dir="2700000" algn="tl">
                              <a:srgbClr val="000000"/>
                            </a:outerShdw>
                          </a:effectLst>
                          <a:latin typeface="黑体" pitchFamily="2" charset="-122"/>
                          <a:ea typeface="黑体" pitchFamily="2" charset="-122"/>
                        </a:rPr>
                        <a:t>教授</a:t>
                      </a:r>
                    </a:p>
                  </a:txBody>
                  <a:tcPr marL="18000" marR="18000" marT="18000" marB="18000" anchor="ctr"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a:noFill/>
                    </a:lnT>
                    <a:lnB w="28575" cap="flat" cmpd="sng" algn="ctr">
                      <a:solidFill>
                        <a:schemeClr val="bg1"/>
                      </a:solidFill>
                      <a:prstDash val="solid"/>
                      <a:round/>
                      <a:headEnd type="none" w="med" len="med"/>
                      <a:tailEnd type="none" w="med" len="med"/>
                    </a:lnB>
                    <a:lnTlToBr>
                      <a:noFill/>
                    </a:lnTlToBr>
                    <a:lnBlToTr>
                      <a:noFill/>
                    </a:lnBlToTr>
                    <a:gradFill rotWithShape="0">
                      <a:gsLst>
                        <a:gs pos="0">
                          <a:srgbClr val="3399FF"/>
                        </a:gs>
                        <a:gs pos="100000">
                          <a:srgbClr val="153F69"/>
                        </a:gs>
                      </a:gsLst>
                      <a:lin ang="5400000" scaled="1"/>
                    </a:gradFill>
                  </a:tcPr>
                </a:tc>
                <a:tc>
                  <a:txBody>
                    <a:bodyPr/>
                    <a:lstStyle/>
                    <a:p>
                      <a:pPr marL="273050" marR="0" lvl="0" indent="-273050" algn="ctr" defTabSz="914400" rtl="0" eaLnBrk="1" fontAlgn="ctr" latinLnBrk="0" hangingPunct="1">
                        <a:lnSpc>
                          <a:spcPct val="100000"/>
                        </a:lnSpc>
                        <a:spcBef>
                          <a:spcPct val="0"/>
                        </a:spcBef>
                        <a:spcAft>
                          <a:spcPct val="0"/>
                        </a:spcAft>
                        <a:buClr>
                          <a:schemeClr val="accent2"/>
                        </a:buClr>
                        <a:buSzTx/>
                        <a:buFontTx/>
                        <a:buNone/>
                        <a:tabLst/>
                      </a:pPr>
                      <a:r>
                        <a:rPr kumimoji="0" lang="zh-CN" altLang="en-US" sz="2000" b="0" i="0" u="none" strike="noStrike" cap="none" normalizeH="0" baseline="0" smtClean="0">
                          <a:ln>
                            <a:noFill/>
                          </a:ln>
                          <a:solidFill>
                            <a:schemeClr val="bg1"/>
                          </a:solidFill>
                          <a:effectLst>
                            <a:outerShdw blurRad="38100" dist="38100" dir="2700000" algn="tl">
                              <a:srgbClr val="000000"/>
                            </a:outerShdw>
                          </a:effectLst>
                          <a:latin typeface="黑体" pitchFamily="2" charset="-122"/>
                          <a:ea typeface="黑体" pitchFamily="2" charset="-122"/>
                        </a:rPr>
                        <a:t>博导</a:t>
                      </a:r>
                    </a:p>
                  </a:txBody>
                  <a:tcPr marL="18000" marR="18000" marT="18000" marB="18000" anchor="ctr"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a:noFill/>
                    </a:lnT>
                    <a:lnB w="28575" cap="flat" cmpd="sng" algn="ctr">
                      <a:solidFill>
                        <a:schemeClr val="bg1"/>
                      </a:solidFill>
                      <a:prstDash val="solid"/>
                      <a:round/>
                      <a:headEnd type="none" w="med" len="med"/>
                      <a:tailEnd type="none" w="med" len="med"/>
                    </a:lnB>
                    <a:lnTlToBr>
                      <a:noFill/>
                    </a:lnTlToBr>
                    <a:lnBlToTr>
                      <a:noFill/>
                    </a:lnBlToTr>
                    <a:gradFill rotWithShape="0">
                      <a:gsLst>
                        <a:gs pos="0">
                          <a:srgbClr val="3399FF"/>
                        </a:gs>
                        <a:gs pos="100000">
                          <a:srgbClr val="153F69"/>
                        </a:gs>
                      </a:gsLst>
                      <a:lin ang="5400000" scaled="1"/>
                    </a:gradFill>
                  </a:tcPr>
                </a:tc>
                <a:tc>
                  <a:txBody>
                    <a:bodyPr/>
                    <a:lstStyle/>
                    <a:p>
                      <a:pPr marL="273050" marR="0" lvl="0" indent="-273050" algn="ctr" defTabSz="914400" rtl="0" eaLnBrk="1" fontAlgn="ctr" latinLnBrk="0" hangingPunct="1">
                        <a:lnSpc>
                          <a:spcPct val="100000"/>
                        </a:lnSpc>
                        <a:spcBef>
                          <a:spcPct val="0"/>
                        </a:spcBef>
                        <a:spcAft>
                          <a:spcPct val="0"/>
                        </a:spcAft>
                        <a:buClr>
                          <a:schemeClr val="accent2"/>
                        </a:buClr>
                        <a:buSzTx/>
                        <a:buFontTx/>
                        <a:buNone/>
                        <a:tabLst/>
                      </a:pPr>
                      <a:r>
                        <a:rPr kumimoji="0" lang="zh-CN" altLang="en-US" sz="2000" b="0" i="0" u="none" strike="noStrike" cap="none" normalizeH="0" baseline="0" smtClean="0">
                          <a:ln>
                            <a:noFill/>
                          </a:ln>
                          <a:solidFill>
                            <a:schemeClr val="bg1"/>
                          </a:solidFill>
                          <a:effectLst>
                            <a:outerShdw blurRad="38100" dist="38100" dir="2700000" algn="tl">
                              <a:srgbClr val="000000"/>
                            </a:outerShdw>
                          </a:effectLst>
                          <a:latin typeface="黑体" pitchFamily="2" charset="-122"/>
                          <a:ea typeface="黑体" pitchFamily="2" charset="-122"/>
                        </a:rPr>
                        <a:t>专任</a:t>
                      </a:r>
                      <a:endParaRPr kumimoji="0" lang="en-US" altLang="zh-CN" sz="2000" b="0" i="0" u="none" strike="noStrike" cap="none" normalizeH="0" baseline="0" smtClean="0">
                        <a:ln>
                          <a:noFill/>
                        </a:ln>
                        <a:solidFill>
                          <a:schemeClr val="bg1"/>
                        </a:solidFill>
                        <a:effectLst>
                          <a:outerShdw blurRad="38100" dist="38100" dir="2700000" algn="tl">
                            <a:srgbClr val="000000"/>
                          </a:outerShdw>
                        </a:effectLst>
                        <a:latin typeface="黑体" pitchFamily="2" charset="-122"/>
                        <a:ea typeface="黑体" pitchFamily="2" charset="-122"/>
                      </a:endParaRPr>
                    </a:p>
                    <a:p>
                      <a:pPr marL="273050" marR="0" lvl="0" indent="-273050" algn="ctr" defTabSz="914400" rtl="0" eaLnBrk="1" fontAlgn="ctr" latinLnBrk="0" hangingPunct="1">
                        <a:lnSpc>
                          <a:spcPct val="100000"/>
                        </a:lnSpc>
                        <a:spcBef>
                          <a:spcPct val="0"/>
                        </a:spcBef>
                        <a:spcAft>
                          <a:spcPct val="0"/>
                        </a:spcAft>
                        <a:buClr>
                          <a:schemeClr val="accent2"/>
                        </a:buClr>
                        <a:buSzTx/>
                        <a:buFontTx/>
                        <a:buNone/>
                        <a:tabLst/>
                      </a:pPr>
                      <a:r>
                        <a:rPr kumimoji="0" lang="zh-CN" altLang="en-US" sz="2000" b="0" i="0" u="none" strike="noStrike" cap="none" normalizeH="0" baseline="0" smtClean="0">
                          <a:ln>
                            <a:noFill/>
                          </a:ln>
                          <a:solidFill>
                            <a:schemeClr val="bg1"/>
                          </a:solidFill>
                          <a:effectLst>
                            <a:outerShdw blurRad="38100" dist="38100" dir="2700000" algn="tl">
                              <a:srgbClr val="000000"/>
                            </a:outerShdw>
                          </a:effectLst>
                          <a:latin typeface="黑体" pitchFamily="2" charset="-122"/>
                          <a:ea typeface="黑体" pitchFamily="2" charset="-122"/>
                        </a:rPr>
                        <a:t>教师</a:t>
                      </a:r>
                    </a:p>
                  </a:txBody>
                  <a:tcPr marL="18000" marR="18000" marT="18000" marB="18000" anchor="ctr"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a:noFill/>
                    </a:lnT>
                    <a:lnB w="28575" cap="flat" cmpd="sng" algn="ctr">
                      <a:solidFill>
                        <a:schemeClr val="bg1"/>
                      </a:solidFill>
                      <a:prstDash val="solid"/>
                      <a:round/>
                      <a:headEnd type="none" w="med" len="med"/>
                      <a:tailEnd type="none" w="med" len="med"/>
                    </a:lnB>
                    <a:lnTlToBr>
                      <a:noFill/>
                    </a:lnTlToBr>
                    <a:lnBlToTr>
                      <a:noFill/>
                    </a:lnBlToTr>
                    <a:gradFill rotWithShape="0">
                      <a:gsLst>
                        <a:gs pos="0">
                          <a:srgbClr val="3399FF"/>
                        </a:gs>
                        <a:gs pos="100000">
                          <a:srgbClr val="153F69"/>
                        </a:gs>
                      </a:gsLst>
                      <a:lin ang="5400000" scaled="1"/>
                    </a:gradFill>
                  </a:tcPr>
                </a:tc>
              </a:tr>
              <a:tr h="604838">
                <a:tc>
                  <a:txBody>
                    <a:bodyPr/>
                    <a:lstStyle/>
                    <a:p>
                      <a:pPr marL="273050" marR="0" lvl="0" indent="-273050" algn="ctr" defTabSz="914400" rtl="0" eaLnBrk="1" fontAlgn="base" latinLnBrk="0" hangingPunct="1">
                        <a:lnSpc>
                          <a:spcPct val="100000"/>
                        </a:lnSpc>
                        <a:spcBef>
                          <a:spcPct val="0"/>
                        </a:spcBef>
                        <a:spcAft>
                          <a:spcPct val="0"/>
                        </a:spcAft>
                        <a:buClr>
                          <a:schemeClr val="bg1"/>
                        </a:buClr>
                        <a:buSzTx/>
                        <a:buFontTx/>
                        <a:buNone/>
                        <a:tabLst/>
                      </a:pPr>
                      <a:r>
                        <a:rPr kumimoji="1" lang="en-US" altLang="zh-CN" sz="2000" b="1" i="0" u="none" strike="noStrike" cap="none" normalizeH="0" baseline="0" dirty="0" smtClean="0">
                          <a:ln>
                            <a:noFill/>
                          </a:ln>
                          <a:solidFill>
                            <a:schemeClr val="tx1"/>
                          </a:solidFill>
                          <a:effectLst>
                            <a:outerShdw blurRad="38100" dist="38100" dir="2700000" algn="tl">
                              <a:srgbClr val="FFFFFF"/>
                            </a:outerShdw>
                          </a:effectLst>
                          <a:latin typeface="Times New Roman" pitchFamily="18" charset="0"/>
                          <a:ea typeface="仿宋_GB2312" pitchFamily="49" charset="-122"/>
                        </a:rPr>
                        <a:t>120</a:t>
                      </a:r>
                      <a:endParaRPr kumimoji="1" lang="zh-CN" altLang="en-US" sz="2000" b="1" i="0" u="none" strike="noStrike" cap="none" normalizeH="0" baseline="0" dirty="0" smtClean="0">
                        <a:ln>
                          <a:noFill/>
                        </a:ln>
                        <a:solidFill>
                          <a:schemeClr val="tx1"/>
                        </a:solidFill>
                        <a:effectLst>
                          <a:outerShdw blurRad="38100" dist="38100" dir="2700000" algn="tl">
                            <a:srgbClr val="FFFFFF"/>
                          </a:outerShdw>
                        </a:effectLst>
                        <a:latin typeface="Times New Roman" pitchFamily="18" charset="0"/>
                        <a:ea typeface="宋体" pitchFamily="2" charset="-122"/>
                      </a:endParaRPr>
                    </a:p>
                  </a:txBody>
                  <a:tcPr marL="18000" marR="18000" marT="18000" marB="18000" anchor="ctr"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a:noFill/>
                    </a:lnTlToBr>
                    <a:lnBlToTr>
                      <a:noFill/>
                    </a:lnBlToTr>
                    <a:solidFill>
                      <a:srgbClr val="DDDDDD"/>
                    </a:solidFill>
                  </a:tcPr>
                </a:tc>
                <a:tc>
                  <a:txBody>
                    <a:bodyPr/>
                    <a:lstStyle/>
                    <a:p>
                      <a:pPr marL="273050" marR="0" lvl="0" indent="-273050" algn="ctr" defTabSz="914400" rtl="0" eaLnBrk="1" fontAlgn="base" latinLnBrk="0" hangingPunct="1">
                        <a:lnSpc>
                          <a:spcPct val="100000"/>
                        </a:lnSpc>
                        <a:spcBef>
                          <a:spcPct val="0"/>
                        </a:spcBef>
                        <a:spcAft>
                          <a:spcPct val="0"/>
                        </a:spcAft>
                        <a:buClr>
                          <a:schemeClr val="bg1"/>
                        </a:buClr>
                        <a:buSzTx/>
                        <a:buFontTx/>
                        <a:buNone/>
                        <a:tabLst/>
                      </a:pPr>
                      <a:r>
                        <a:rPr kumimoji="1" lang="en-US" altLang="zh-CN" sz="2000" b="1" i="0" u="none" strike="noStrike" cap="none" normalizeH="0" baseline="0" dirty="0" smtClean="0">
                          <a:ln>
                            <a:noFill/>
                          </a:ln>
                          <a:solidFill>
                            <a:schemeClr val="tx1"/>
                          </a:solidFill>
                          <a:effectLst>
                            <a:outerShdw blurRad="38100" dist="38100" dir="2700000" algn="tl">
                              <a:srgbClr val="FFFFFF"/>
                            </a:outerShdw>
                          </a:effectLst>
                          <a:latin typeface="Times New Roman" pitchFamily="18" charset="0"/>
                          <a:ea typeface="宋体" pitchFamily="2" charset="-122"/>
                        </a:rPr>
                        <a:t>1</a:t>
                      </a:r>
                    </a:p>
                  </a:txBody>
                  <a:tcPr marL="18000" marR="18000" marT="18000" marB="18000" anchor="ctr"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a:noFill/>
                    </a:lnTlToBr>
                    <a:lnBlToTr>
                      <a:noFill/>
                    </a:lnBlToTr>
                    <a:solidFill>
                      <a:srgbClr val="DDDDDD"/>
                    </a:solidFill>
                  </a:tcPr>
                </a:tc>
                <a:tc>
                  <a:txBody>
                    <a:bodyPr/>
                    <a:lstStyle/>
                    <a:p>
                      <a:pPr marL="273050" marR="0" lvl="0" indent="-273050" algn="ctr" defTabSz="914400" rtl="0" eaLnBrk="1" fontAlgn="base" latinLnBrk="0" hangingPunct="1">
                        <a:lnSpc>
                          <a:spcPct val="100000"/>
                        </a:lnSpc>
                        <a:spcBef>
                          <a:spcPct val="0"/>
                        </a:spcBef>
                        <a:spcAft>
                          <a:spcPct val="0"/>
                        </a:spcAft>
                        <a:buClr>
                          <a:schemeClr val="bg1"/>
                        </a:buClr>
                        <a:buSzTx/>
                        <a:buFontTx/>
                        <a:buNone/>
                        <a:tabLst/>
                      </a:pPr>
                      <a:r>
                        <a:rPr kumimoji="1" lang="en-US" altLang="zh-CN" sz="2000" b="1" i="0" u="none" strike="noStrike" cap="none" normalizeH="0" baseline="0" smtClean="0">
                          <a:ln>
                            <a:noFill/>
                          </a:ln>
                          <a:solidFill>
                            <a:schemeClr val="tx1"/>
                          </a:solidFill>
                          <a:effectLst>
                            <a:outerShdw blurRad="38100" dist="38100" dir="2700000" algn="tl">
                              <a:srgbClr val="FFFFFF"/>
                            </a:outerShdw>
                          </a:effectLst>
                          <a:latin typeface="Times New Roman" pitchFamily="18" charset="0"/>
                          <a:ea typeface="仿宋_GB2312" pitchFamily="49" charset="-122"/>
                        </a:rPr>
                        <a:t>1</a:t>
                      </a:r>
                      <a:endParaRPr kumimoji="1" lang="en-US" altLang="zh-CN" sz="2000" b="1" i="0" u="none" strike="noStrike" cap="none" normalizeH="0" baseline="0" smtClean="0">
                        <a:ln>
                          <a:noFill/>
                        </a:ln>
                        <a:solidFill>
                          <a:schemeClr val="tx1"/>
                        </a:solidFill>
                        <a:effectLst>
                          <a:outerShdw blurRad="38100" dist="38100" dir="2700000" algn="tl">
                            <a:srgbClr val="FFFFFF"/>
                          </a:outerShdw>
                        </a:effectLst>
                        <a:latin typeface="Times New Roman" pitchFamily="18" charset="0"/>
                        <a:ea typeface="宋体" pitchFamily="2" charset="-122"/>
                      </a:endParaRPr>
                    </a:p>
                  </a:txBody>
                  <a:tcPr marL="18000" marR="18000" marT="18000" marB="18000" anchor="ctr"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a:noFill/>
                    </a:lnTlToBr>
                    <a:lnBlToTr>
                      <a:noFill/>
                    </a:lnBlToTr>
                    <a:solidFill>
                      <a:srgbClr val="DDDDDD"/>
                    </a:solidFill>
                  </a:tcPr>
                </a:tc>
                <a:tc>
                  <a:txBody>
                    <a:bodyPr/>
                    <a:lstStyle/>
                    <a:p>
                      <a:pPr marL="273050" marR="0" lvl="0" indent="-273050" algn="ctr" defTabSz="914400" rtl="0" eaLnBrk="1" fontAlgn="base" latinLnBrk="0" hangingPunct="1">
                        <a:lnSpc>
                          <a:spcPct val="100000"/>
                        </a:lnSpc>
                        <a:spcBef>
                          <a:spcPct val="0"/>
                        </a:spcBef>
                        <a:spcAft>
                          <a:spcPct val="0"/>
                        </a:spcAft>
                        <a:buClr>
                          <a:schemeClr val="bg1"/>
                        </a:buClr>
                        <a:buSzTx/>
                        <a:buFontTx/>
                        <a:buNone/>
                        <a:tabLst/>
                      </a:pPr>
                      <a:r>
                        <a:rPr kumimoji="1" lang="en-US" altLang="zh-CN" sz="2000" b="1" i="0" u="none" strike="noStrike" cap="none" normalizeH="0" baseline="0" smtClean="0">
                          <a:ln>
                            <a:noFill/>
                          </a:ln>
                          <a:solidFill>
                            <a:schemeClr val="tx1"/>
                          </a:solidFill>
                          <a:effectLst>
                            <a:outerShdw blurRad="38100" dist="38100" dir="2700000" algn="tl">
                              <a:srgbClr val="FFFFFF"/>
                            </a:outerShdw>
                          </a:effectLst>
                          <a:latin typeface="Times New Roman" pitchFamily="18" charset="0"/>
                          <a:ea typeface="宋体" pitchFamily="2" charset="-122"/>
                        </a:rPr>
                        <a:t>4</a:t>
                      </a:r>
                    </a:p>
                  </a:txBody>
                  <a:tcPr marL="18000" marR="18000" marT="18000" marB="18000" anchor="ctr"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a:noFill/>
                    </a:lnTlToBr>
                    <a:lnBlToTr>
                      <a:noFill/>
                    </a:lnBlToTr>
                    <a:solidFill>
                      <a:srgbClr val="DDDDDD"/>
                    </a:solidFill>
                  </a:tcPr>
                </a:tc>
                <a:tc>
                  <a:txBody>
                    <a:bodyPr/>
                    <a:lstStyle/>
                    <a:p>
                      <a:pPr marL="273050" marR="0" lvl="0" indent="-273050" algn="ctr" defTabSz="914400" rtl="0" eaLnBrk="1" fontAlgn="base" latinLnBrk="0" hangingPunct="1">
                        <a:lnSpc>
                          <a:spcPct val="100000"/>
                        </a:lnSpc>
                        <a:spcBef>
                          <a:spcPct val="0"/>
                        </a:spcBef>
                        <a:spcAft>
                          <a:spcPct val="0"/>
                        </a:spcAft>
                        <a:buClr>
                          <a:schemeClr val="bg1"/>
                        </a:buClr>
                        <a:buSzTx/>
                        <a:buFontTx/>
                        <a:buNone/>
                        <a:tabLst/>
                      </a:pPr>
                      <a:r>
                        <a:rPr kumimoji="1" lang="en-US" altLang="zh-CN" sz="2000" b="1" i="0" u="none" strike="noStrike" cap="none" normalizeH="0" baseline="0" smtClean="0">
                          <a:ln>
                            <a:noFill/>
                          </a:ln>
                          <a:solidFill>
                            <a:schemeClr val="tx1"/>
                          </a:solidFill>
                          <a:effectLst>
                            <a:outerShdw blurRad="38100" dist="38100" dir="2700000" algn="tl">
                              <a:srgbClr val="FFFFFF"/>
                            </a:outerShdw>
                          </a:effectLst>
                          <a:latin typeface="Times New Roman" pitchFamily="18" charset="0"/>
                          <a:ea typeface="宋体" pitchFamily="2" charset="-122"/>
                        </a:rPr>
                        <a:t>1</a:t>
                      </a:r>
                    </a:p>
                  </a:txBody>
                  <a:tcPr marL="18000" marR="18000" marT="18000" marB="18000" anchor="ctr"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a:noFill/>
                    </a:lnTlToBr>
                    <a:lnBlToTr>
                      <a:noFill/>
                    </a:lnBlToTr>
                    <a:solidFill>
                      <a:srgbClr val="DDDDDD"/>
                    </a:solidFill>
                  </a:tcPr>
                </a:tc>
                <a:tc>
                  <a:txBody>
                    <a:bodyPr/>
                    <a:lstStyle/>
                    <a:p>
                      <a:pPr marL="273050" marR="0" lvl="0" indent="-273050" algn="ctr" defTabSz="914400" rtl="0" eaLnBrk="1" fontAlgn="base" latinLnBrk="0" hangingPunct="1">
                        <a:lnSpc>
                          <a:spcPct val="100000"/>
                        </a:lnSpc>
                        <a:spcBef>
                          <a:spcPct val="0"/>
                        </a:spcBef>
                        <a:spcAft>
                          <a:spcPct val="0"/>
                        </a:spcAft>
                        <a:buClr>
                          <a:schemeClr val="bg1"/>
                        </a:buClr>
                        <a:buSzTx/>
                        <a:buFontTx/>
                        <a:buNone/>
                        <a:tabLst/>
                      </a:pPr>
                      <a:r>
                        <a:rPr kumimoji="1" lang="en-US" altLang="zh-CN" sz="2000" b="1" i="0" u="none" strike="noStrike" cap="none" normalizeH="0" baseline="0" dirty="0" smtClean="0">
                          <a:ln>
                            <a:noFill/>
                          </a:ln>
                          <a:solidFill>
                            <a:schemeClr val="tx1"/>
                          </a:solidFill>
                          <a:effectLst>
                            <a:outerShdw blurRad="38100" dist="38100" dir="2700000" algn="tl">
                              <a:srgbClr val="FFFFFF"/>
                            </a:outerShdw>
                          </a:effectLst>
                          <a:latin typeface="Times New Roman" pitchFamily="18" charset="0"/>
                          <a:ea typeface="宋体" pitchFamily="2" charset="-122"/>
                        </a:rPr>
                        <a:t>27</a:t>
                      </a:r>
                    </a:p>
                  </a:txBody>
                  <a:tcPr marL="18000" marR="18000" marT="18000" marB="18000" anchor="ctr"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a:noFill/>
                    </a:lnTlToBr>
                    <a:lnBlToTr>
                      <a:noFill/>
                    </a:lnBlToTr>
                    <a:solidFill>
                      <a:srgbClr val="DDDDDD"/>
                    </a:solidFill>
                  </a:tcPr>
                </a:tc>
                <a:tc>
                  <a:txBody>
                    <a:bodyPr/>
                    <a:lstStyle/>
                    <a:p>
                      <a:pPr marL="273050" marR="0" lvl="0" indent="-273050" algn="ctr" defTabSz="914400" rtl="0" eaLnBrk="1" fontAlgn="base" latinLnBrk="0" hangingPunct="1">
                        <a:lnSpc>
                          <a:spcPct val="100000"/>
                        </a:lnSpc>
                        <a:spcBef>
                          <a:spcPct val="0"/>
                        </a:spcBef>
                        <a:spcAft>
                          <a:spcPct val="0"/>
                        </a:spcAft>
                        <a:buClr>
                          <a:schemeClr val="bg1"/>
                        </a:buClr>
                        <a:buSzTx/>
                        <a:buFontTx/>
                        <a:buNone/>
                        <a:tabLst/>
                      </a:pPr>
                      <a:r>
                        <a:rPr kumimoji="1" lang="en-US" altLang="zh-CN" sz="2000" b="1" i="0" u="none" strike="noStrike" cap="none" normalizeH="0" baseline="0" dirty="0" smtClean="0">
                          <a:ln>
                            <a:noFill/>
                          </a:ln>
                          <a:solidFill>
                            <a:schemeClr val="tx1"/>
                          </a:solidFill>
                          <a:effectLst>
                            <a:outerShdw blurRad="38100" dist="38100" dir="2700000" algn="tl">
                              <a:srgbClr val="FFFFFF"/>
                            </a:outerShdw>
                          </a:effectLst>
                          <a:latin typeface="Times New Roman" pitchFamily="18" charset="0"/>
                          <a:ea typeface="宋体" pitchFamily="2" charset="-122"/>
                        </a:rPr>
                        <a:t>38</a:t>
                      </a:r>
                    </a:p>
                  </a:txBody>
                  <a:tcPr marL="18000" marR="18000" marT="18000" marB="18000" anchor="ctr"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a:noFill/>
                    </a:lnTlToBr>
                    <a:lnBlToTr>
                      <a:noFill/>
                    </a:lnBlToTr>
                    <a:solidFill>
                      <a:srgbClr val="DDDDDD"/>
                    </a:solidFill>
                  </a:tcPr>
                </a:tc>
                <a:tc>
                  <a:txBody>
                    <a:bodyPr/>
                    <a:lstStyle/>
                    <a:p>
                      <a:pPr marL="273050" marR="0" lvl="0" indent="-273050" algn="ctr" defTabSz="914400" rtl="0" eaLnBrk="1" fontAlgn="base" latinLnBrk="0" hangingPunct="1">
                        <a:lnSpc>
                          <a:spcPct val="100000"/>
                        </a:lnSpc>
                        <a:spcBef>
                          <a:spcPct val="0"/>
                        </a:spcBef>
                        <a:spcAft>
                          <a:spcPct val="0"/>
                        </a:spcAft>
                        <a:buClr>
                          <a:schemeClr val="bg1"/>
                        </a:buClr>
                        <a:buSzTx/>
                        <a:buFontTx/>
                        <a:buNone/>
                        <a:tabLst/>
                      </a:pPr>
                      <a:r>
                        <a:rPr kumimoji="1" lang="en-US" altLang="zh-CN" sz="2000" b="1" i="0" u="none" strike="noStrike" cap="none" normalizeH="0" baseline="0" dirty="0" smtClean="0">
                          <a:ln>
                            <a:noFill/>
                          </a:ln>
                          <a:solidFill>
                            <a:schemeClr val="tx1"/>
                          </a:solidFill>
                          <a:effectLst>
                            <a:outerShdw blurRad="38100" dist="38100" dir="2700000" algn="tl">
                              <a:srgbClr val="FFFFFF"/>
                            </a:outerShdw>
                          </a:effectLst>
                          <a:latin typeface="Times New Roman" pitchFamily="18" charset="0"/>
                          <a:ea typeface="宋体" pitchFamily="2" charset="-122"/>
                        </a:rPr>
                        <a:t>23</a:t>
                      </a:r>
                    </a:p>
                  </a:txBody>
                  <a:tcPr marL="18000" marR="18000" marT="18000" marB="18000" anchor="ctr"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a:noFill/>
                    </a:lnTlToBr>
                    <a:lnBlToTr>
                      <a:noFill/>
                    </a:lnBlToTr>
                    <a:solidFill>
                      <a:srgbClr val="DDDDDD"/>
                    </a:solidFill>
                  </a:tcPr>
                </a:tc>
                <a:tc>
                  <a:txBody>
                    <a:bodyPr/>
                    <a:lstStyle/>
                    <a:p>
                      <a:pPr marL="273050" marR="0" lvl="0" indent="-273050" algn="ctr" defTabSz="914400" rtl="0" eaLnBrk="1" fontAlgn="base" latinLnBrk="0" hangingPunct="1">
                        <a:lnSpc>
                          <a:spcPct val="100000"/>
                        </a:lnSpc>
                        <a:spcBef>
                          <a:spcPct val="0"/>
                        </a:spcBef>
                        <a:spcAft>
                          <a:spcPct val="0"/>
                        </a:spcAft>
                        <a:buClr>
                          <a:schemeClr val="bg1"/>
                        </a:buClr>
                        <a:buSzTx/>
                        <a:buFontTx/>
                        <a:buNone/>
                        <a:tabLst/>
                      </a:pPr>
                      <a:r>
                        <a:rPr kumimoji="1" lang="en-US" altLang="zh-CN" sz="2000" b="1" i="0" u="none" strike="noStrike" cap="none" normalizeH="0" baseline="0" dirty="0" smtClean="0">
                          <a:ln>
                            <a:noFill/>
                          </a:ln>
                          <a:solidFill>
                            <a:schemeClr val="tx1"/>
                          </a:solidFill>
                          <a:effectLst>
                            <a:outerShdw blurRad="38100" dist="38100" dir="2700000" algn="tl">
                              <a:srgbClr val="FFFFFF"/>
                            </a:outerShdw>
                          </a:effectLst>
                          <a:latin typeface="Times New Roman" pitchFamily="18" charset="0"/>
                          <a:ea typeface="宋体" pitchFamily="2" charset="-122"/>
                        </a:rPr>
                        <a:t>90</a:t>
                      </a:r>
                    </a:p>
                  </a:txBody>
                  <a:tcPr marL="18000" marR="18000" marT="18000" marB="18000" anchor="ctr" horzOverflow="overflow">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a:noFill/>
                    </a:lnTlToBr>
                    <a:lnBlToTr>
                      <a:noFill/>
                    </a:lnBlToTr>
                    <a:solidFill>
                      <a:srgbClr val="DDDDDD"/>
                    </a:solidFill>
                  </a:tcPr>
                </a:tc>
              </a:tr>
            </a:tbl>
          </a:graphicData>
        </a:graphic>
      </p:graphicFrame>
      <p:grpSp>
        <p:nvGrpSpPr>
          <p:cNvPr id="28" name="Group 33"/>
          <p:cNvGrpSpPr>
            <a:grpSpLocks/>
          </p:cNvGrpSpPr>
          <p:nvPr/>
        </p:nvGrpSpPr>
        <p:grpSpPr bwMode="auto">
          <a:xfrm>
            <a:off x="683568" y="980728"/>
            <a:ext cx="3600450" cy="593725"/>
            <a:chOff x="612" y="799"/>
            <a:chExt cx="2268" cy="374"/>
          </a:xfrm>
        </p:grpSpPr>
        <p:sp>
          <p:nvSpPr>
            <p:cNvPr id="29" name="AutoShape 34"/>
            <p:cNvSpPr>
              <a:spLocks noChangeArrowheads="1"/>
            </p:cNvSpPr>
            <p:nvPr/>
          </p:nvSpPr>
          <p:spPr bwMode="auto">
            <a:xfrm>
              <a:off x="696" y="799"/>
              <a:ext cx="2184" cy="374"/>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eaLnBrk="0" fontAlgn="auto" hangingPunct="0">
                <a:spcBef>
                  <a:spcPct val="20000"/>
                </a:spcBef>
                <a:spcAft>
                  <a:spcPts val="0"/>
                </a:spcAft>
                <a:buFont typeface="Arial" charset="0"/>
                <a:buNone/>
                <a:defRPr/>
              </a:pPr>
              <a:r>
                <a:rPr lang="zh-CN" altLang="en-US" sz="2800" dirty="0">
                  <a:effectLst>
                    <a:outerShdw blurRad="38100" dist="38100" dir="2700000" algn="tl">
                      <a:srgbClr val="C0C0C0"/>
                    </a:outerShdw>
                  </a:effectLst>
                  <a:latin typeface="Arial" charset="0"/>
                  <a:ea typeface="华文行楷" pitchFamily="2" charset="-122"/>
                </a:rPr>
                <a:t>师资队伍</a:t>
              </a:r>
              <a:endParaRPr lang="en-US" altLang="zh-CN" sz="2800" dirty="0">
                <a:effectLst>
                  <a:outerShdw blurRad="38100" dist="38100" dir="2700000" algn="tl">
                    <a:srgbClr val="C0C0C0"/>
                  </a:outerShdw>
                </a:effectLst>
                <a:latin typeface="Arial" charset="0"/>
                <a:ea typeface="华文行楷" pitchFamily="2" charset="-122"/>
              </a:endParaRPr>
            </a:p>
          </p:txBody>
        </p:sp>
        <p:sp>
          <p:nvSpPr>
            <p:cNvPr id="30" name="AutoShape 35"/>
            <p:cNvSpPr>
              <a:spLocks noChangeArrowheads="1"/>
            </p:cNvSpPr>
            <p:nvPr/>
          </p:nvSpPr>
          <p:spPr bwMode="auto">
            <a:xfrm>
              <a:off x="612" y="870"/>
              <a:ext cx="235" cy="231"/>
            </a:xfrm>
            <a:prstGeom prst="roundRect">
              <a:avLst>
                <a:gd name="adj" fmla="val 0"/>
              </a:avLst>
            </a:prstGeom>
            <a:solidFill>
              <a:schemeClr val="bg1"/>
            </a:solidFill>
            <a:ln w="9525" algn="ctr">
              <a:noFill/>
              <a:round/>
              <a:headEnd/>
              <a:tailEnd/>
            </a:ln>
            <a:effectLst>
              <a:outerShdw dist="35921" dir="2700000" algn="ctr" rotWithShape="0">
                <a:schemeClr val="tx1">
                  <a:alpha val="50000"/>
                </a:schemeClr>
              </a:outerShdw>
            </a:effectLst>
          </p:spPr>
          <p:txBody>
            <a:bodyPr wrap="none" anchor="ctr"/>
            <a:lstStyle/>
            <a:p>
              <a:pPr algn="ctr" eaLnBrk="0" fontAlgn="auto" hangingPunct="0">
                <a:spcBef>
                  <a:spcPts val="0"/>
                </a:spcBef>
                <a:spcAft>
                  <a:spcPts val="0"/>
                </a:spcAft>
                <a:defRPr/>
              </a:pPr>
              <a:endParaRPr lang="zh-CN" altLang="zh-CN" sz="2800" b="1">
                <a:solidFill>
                  <a:srgbClr val="FF6600"/>
                </a:solidFill>
                <a:effectLst>
                  <a:outerShdw blurRad="38100" dist="38100" dir="2700000" algn="tl">
                    <a:srgbClr val="C0C0C0"/>
                  </a:outerShdw>
                </a:effectLst>
                <a:latin typeface="Calibri" pitchFamily="34" charset="0"/>
                <a:ea typeface="宋体" charset="-122"/>
                <a:sym typeface="Wingdings" pitchFamily="2" charset="2"/>
              </a:endParaRPr>
            </a:p>
          </p:txBody>
        </p:sp>
        <p:sp>
          <p:nvSpPr>
            <p:cNvPr id="31" name="Freeform 36"/>
            <p:cNvSpPr>
              <a:spLocks/>
            </p:cNvSpPr>
            <p:nvPr/>
          </p:nvSpPr>
          <p:spPr bwMode="auto">
            <a:xfrm>
              <a:off x="627" y="805"/>
              <a:ext cx="303" cy="266"/>
            </a:xfrm>
            <a:custGeom>
              <a:avLst/>
              <a:gdLst>
                <a:gd name="T0" fmla="*/ 0 w 610"/>
                <a:gd name="T1" fmla="*/ 0 h 609"/>
                <a:gd name="T2" fmla="*/ 0 w 610"/>
                <a:gd name="T3" fmla="*/ 0 h 609"/>
                <a:gd name="T4" fmla="*/ 0 w 610"/>
                <a:gd name="T5" fmla="*/ 0 h 609"/>
                <a:gd name="T6" fmla="*/ 0 w 610"/>
                <a:gd name="T7" fmla="*/ 0 h 609"/>
                <a:gd name="T8" fmla="*/ 0 w 610"/>
                <a:gd name="T9" fmla="*/ 0 h 609"/>
                <a:gd name="T10" fmla="*/ 0 w 610"/>
                <a:gd name="T11" fmla="*/ 0 h 609"/>
                <a:gd name="T12" fmla="*/ 0 w 610"/>
                <a:gd name="T13" fmla="*/ 0 h 609"/>
                <a:gd name="T14" fmla="*/ 0 w 610"/>
                <a:gd name="T15" fmla="*/ 0 h 609"/>
                <a:gd name="T16" fmla="*/ 0 w 610"/>
                <a:gd name="T17" fmla="*/ 0 h 609"/>
                <a:gd name="T18" fmla="*/ 0 w 610"/>
                <a:gd name="T19" fmla="*/ 0 h 609"/>
                <a:gd name="T20" fmla="*/ 0 w 610"/>
                <a:gd name="T21" fmla="*/ 0 h 609"/>
                <a:gd name="T22" fmla="*/ 0 w 610"/>
                <a:gd name="T23" fmla="*/ 0 h 609"/>
                <a:gd name="T24" fmla="*/ 0 w 610"/>
                <a:gd name="T25" fmla="*/ 0 h 609"/>
                <a:gd name="T26" fmla="*/ 0 w 610"/>
                <a:gd name="T27" fmla="*/ 0 h 609"/>
                <a:gd name="T28" fmla="*/ 0 w 610"/>
                <a:gd name="T29" fmla="*/ 0 h 609"/>
                <a:gd name="T30" fmla="*/ 0 w 610"/>
                <a:gd name="T31" fmla="*/ 0 h 609"/>
                <a:gd name="T32" fmla="*/ 0 w 610"/>
                <a:gd name="T33" fmla="*/ 0 h 609"/>
                <a:gd name="T34" fmla="*/ 0 w 610"/>
                <a:gd name="T35" fmla="*/ 0 h 609"/>
                <a:gd name="T36" fmla="*/ 0 w 610"/>
                <a:gd name="T37" fmla="*/ 0 h 609"/>
                <a:gd name="T38" fmla="*/ 0 w 610"/>
                <a:gd name="T39" fmla="*/ 0 h 609"/>
                <a:gd name="T40" fmla="*/ 0 w 610"/>
                <a:gd name="T41" fmla="*/ 0 h 609"/>
                <a:gd name="T42" fmla="*/ 0 w 610"/>
                <a:gd name="T43" fmla="*/ 0 h 609"/>
                <a:gd name="T44" fmla="*/ 0 w 610"/>
                <a:gd name="T45" fmla="*/ 0 h 609"/>
                <a:gd name="T46" fmla="*/ 0 w 610"/>
                <a:gd name="T47" fmla="*/ 0 h 609"/>
                <a:gd name="T48" fmla="*/ 0 w 610"/>
                <a:gd name="T49" fmla="*/ 0 h 609"/>
                <a:gd name="T50" fmla="*/ 0 w 610"/>
                <a:gd name="T51" fmla="*/ 0 h 609"/>
                <a:gd name="T52" fmla="*/ 0 w 610"/>
                <a:gd name="T53" fmla="*/ 0 h 609"/>
                <a:gd name="T54" fmla="*/ 0 w 610"/>
                <a:gd name="T55" fmla="*/ 0 h 609"/>
                <a:gd name="T56" fmla="*/ 0 w 610"/>
                <a:gd name="T57" fmla="*/ 0 h 609"/>
                <a:gd name="T58" fmla="*/ 0 w 610"/>
                <a:gd name="T59" fmla="*/ 0 h 609"/>
                <a:gd name="T60" fmla="*/ 0 w 610"/>
                <a:gd name="T61" fmla="*/ 0 h 609"/>
                <a:gd name="T62" fmla="*/ 0 w 610"/>
                <a:gd name="T63" fmla="*/ 0 h 609"/>
                <a:gd name="T64" fmla="*/ 0 w 610"/>
                <a:gd name="T65" fmla="*/ 0 h 609"/>
                <a:gd name="T66" fmla="*/ 0 w 610"/>
                <a:gd name="T67" fmla="*/ 0 h 609"/>
                <a:gd name="T68" fmla="*/ 0 w 610"/>
                <a:gd name="T69" fmla="*/ 0 h 609"/>
                <a:gd name="T70" fmla="*/ 0 w 610"/>
                <a:gd name="T71" fmla="*/ 0 h 609"/>
                <a:gd name="T72" fmla="*/ 0 w 610"/>
                <a:gd name="T73" fmla="*/ 0 h 60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10"/>
                <a:gd name="T112" fmla="*/ 0 h 609"/>
                <a:gd name="T113" fmla="*/ 610 w 610"/>
                <a:gd name="T114" fmla="*/ 609 h 60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10" h="609">
                  <a:moveTo>
                    <a:pt x="88" y="470"/>
                  </a:moveTo>
                  <a:lnTo>
                    <a:pt x="90" y="472"/>
                  </a:lnTo>
                  <a:lnTo>
                    <a:pt x="96" y="476"/>
                  </a:lnTo>
                  <a:lnTo>
                    <a:pt x="105" y="481"/>
                  </a:lnTo>
                  <a:lnTo>
                    <a:pt x="116" y="487"/>
                  </a:lnTo>
                  <a:lnTo>
                    <a:pt x="126" y="497"/>
                  </a:lnTo>
                  <a:lnTo>
                    <a:pt x="138" y="509"/>
                  </a:lnTo>
                  <a:lnTo>
                    <a:pt x="150" y="520"/>
                  </a:lnTo>
                  <a:lnTo>
                    <a:pt x="159" y="535"/>
                  </a:lnTo>
                  <a:lnTo>
                    <a:pt x="168" y="551"/>
                  </a:lnTo>
                  <a:lnTo>
                    <a:pt x="176" y="564"/>
                  </a:lnTo>
                  <a:lnTo>
                    <a:pt x="183" y="576"/>
                  </a:lnTo>
                  <a:lnTo>
                    <a:pt x="189" y="586"/>
                  </a:lnTo>
                  <a:lnTo>
                    <a:pt x="193" y="596"/>
                  </a:lnTo>
                  <a:lnTo>
                    <a:pt x="197" y="601"/>
                  </a:lnTo>
                  <a:lnTo>
                    <a:pt x="200" y="606"/>
                  </a:lnTo>
                  <a:lnTo>
                    <a:pt x="200" y="608"/>
                  </a:lnTo>
                  <a:lnTo>
                    <a:pt x="203" y="601"/>
                  </a:lnTo>
                  <a:lnTo>
                    <a:pt x="206" y="582"/>
                  </a:lnTo>
                  <a:lnTo>
                    <a:pt x="214" y="553"/>
                  </a:lnTo>
                  <a:lnTo>
                    <a:pt x="226" y="519"/>
                  </a:lnTo>
                  <a:lnTo>
                    <a:pt x="239" y="478"/>
                  </a:lnTo>
                  <a:lnTo>
                    <a:pt x="255" y="435"/>
                  </a:lnTo>
                  <a:lnTo>
                    <a:pt x="274" y="391"/>
                  </a:lnTo>
                  <a:lnTo>
                    <a:pt x="296" y="348"/>
                  </a:lnTo>
                  <a:lnTo>
                    <a:pt x="337" y="276"/>
                  </a:lnTo>
                  <a:lnTo>
                    <a:pt x="378" y="217"/>
                  </a:lnTo>
                  <a:lnTo>
                    <a:pt x="416" y="168"/>
                  </a:lnTo>
                  <a:lnTo>
                    <a:pt x="450" y="130"/>
                  </a:lnTo>
                  <a:lnTo>
                    <a:pt x="481" y="101"/>
                  </a:lnTo>
                  <a:lnTo>
                    <a:pt x="504" y="80"/>
                  </a:lnTo>
                  <a:lnTo>
                    <a:pt x="523" y="65"/>
                  </a:lnTo>
                  <a:lnTo>
                    <a:pt x="533" y="59"/>
                  </a:lnTo>
                  <a:lnTo>
                    <a:pt x="537" y="56"/>
                  </a:lnTo>
                  <a:lnTo>
                    <a:pt x="545" y="51"/>
                  </a:lnTo>
                  <a:lnTo>
                    <a:pt x="557" y="43"/>
                  </a:lnTo>
                  <a:lnTo>
                    <a:pt x="570" y="34"/>
                  </a:lnTo>
                  <a:lnTo>
                    <a:pt x="583" y="23"/>
                  </a:lnTo>
                  <a:lnTo>
                    <a:pt x="595" y="15"/>
                  </a:lnTo>
                  <a:lnTo>
                    <a:pt x="605" y="7"/>
                  </a:lnTo>
                  <a:lnTo>
                    <a:pt x="609" y="3"/>
                  </a:lnTo>
                  <a:lnTo>
                    <a:pt x="602" y="0"/>
                  </a:lnTo>
                  <a:lnTo>
                    <a:pt x="577" y="7"/>
                  </a:lnTo>
                  <a:lnTo>
                    <a:pt x="540" y="27"/>
                  </a:lnTo>
                  <a:lnTo>
                    <a:pt x="491" y="56"/>
                  </a:lnTo>
                  <a:lnTo>
                    <a:pt x="437" y="94"/>
                  </a:lnTo>
                  <a:lnTo>
                    <a:pt x="382" y="141"/>
                  </a:lnTo>
                  <a:lnTo>
                    <a:pt x="328" y="193"/>
                  </a:lnTo>
                  <a:lnTo>
                    <a:pt x="279" y="253"/>
                  </a:lnTo>
                  <a:lnTo>
                    <a:pt x="268" y="266"/>
                  </a:lnTo>
                  <a:lnTo>
                    <a:pt x="254" y="287"/>
                  </a:lnTo>
                  <a:lnTo>
                    <a:pt x="237" y="311"/>
                  </a:lnTo>
                  <a:lnTo>
                    <a:pt x="218" y="337"/>
                  </a:lnTo>
                  <a:lnTo>
                    <a:pt x="201" y="362"/>
                  </a:lnTo>
                  <a:lnTo>
                    <a:pt x="187" y="382"/>
                  </a:lnTo>
                  <a:lnTo>
                    <a:pt x="177" y="396"/>
                  </a:lnTo>
                  <a:lnTo>
                    <a:pt x="174" y="403"/>
                  </a:lnTo>
                  <a:lnTo>
                    <a:pt x="170" y="399"/>
                  </a:lnTo>
                  <a:lnTo>
                    <a:pt x="160" y="390"/>
                  </a:lnTo>
                  <a:lnTo>
                    <a:pt x="147" y="378"/>
                  </a:lnTo>
                  <a:lnTo>
                    <a:pt x="130" y="365"/>
                  </a:lnTo>
                  <a:lnTo>
                    <a:pt x="112" y="353"/>
                  </a:lnTo>
                  <a:lnTo>
                    <a:pt x="93" y="344"/>
                  </a:lnTo>
                  <a:lnTo>
                    <a:pt x="75" y="340"/>
                  </a:lnTo>
                  <a:lnTo>
                    <a:pt x="58" y="345"/>
                  </a:lnTo>
                  <a:lnTo>
                    <a:pt x="43" y="356"/>
                  </a:lnTo>
                  <a:lnTo>
                    <a:pt x="31" y="369"/>
                  </a:lnTo>
                  <a:lnTo>
                    <a:pt x="21" y="383"/>
                  </a:lnTo>
                  <a:lnTo>
                    <a:pt x="13" y="398"/>
                  </a:lnTo>
                  <a:lnTo>
                    <a:pt x="7" y="411"/>
                  </a:lnTo>
                  <a:lnTo>
                    <a:pt x="3" y="423"/>
                  </a:lnTo>
                  <a:lnTo>
                    <a:pt x="1" y="431"/>
                  </a:lnTo>
                  <a:lnTo>
                    <a:pt x="0" y="433"/>
                  </a:lnTo>
                  <a:lnTo>
                    <a:pt x="88" y="470"/>
                  </a:lnTo>
                </a:path>
              </a:pathLst>
            </a:custGeom>
            <a:solidFill>
              <a:srgbClr val="FF3300"/>
            </a:solidFill>
            <a:ln w="9525" cap="rnd">
              <a:noFill/>
              <a:round/>
              <a:headEnd/>
              <a:tailEnd/>
            </a:ln>
          </p:spPr>
          <p:txBody>
            <a:bodyPr/>
            <a:lstStyle/>
            <a:p>
              <a:endParaRPr lang="zh-CN" altLang="en-US"/>
            </a:p>
          </p:txBody>
        </p:sp>
      </p:grpSp>
      <p:sp>
        <p:nvSpPr>
          <p:cNvPr id="33" name="TextBox 32"/>
          <p:cNvSpPr txBox="1"/>
          <p:nvPr/>
        </p:nvSpPr>
        <p:spPr>
          <a:xfrm>
            <a:off x="2339752" y="188640"/>
            <a:ext cx="4829844" cy="646331"/>
          </a:xfrm>
          <a:prstGeom prst="rect">
            <a:avLst/>
          </a:prstGeom>
          <a:noFill/>
        </p:spPr>
        <p:txBody>
          <a:bodyPr wrap="square" rtlCol="0">
            <a:spAutoFit/>
          </a:bodyPr>
          <a:lstStyle/>
          <a:p>
            <a:r>
              <a:rPr lang="zh-CN" altLang="en-US" sz="3600" dirty="0" smtClean="0">
                <a:latin typeface="华文行楷" panose="02010800040101010101" pitchFamily="2" charset="-122"/>
                <a:ea typeface="华文行楷" panose="02010800040101010101" pitchFamily="2" charset="-122"/>
              </a:rPr>
              <a:t>计算机与通信工</a:t>
            </a:r>
            <a:r>
              <a:rPr lang="zh-CN" altLang="en-US" sz="3600" dirty="0">
                <a:latin typeface="华文行楷" panose="02010800040101010101" pitchFamily="2" charset="-122"/>
                <a:ea typeface="华文行楷" panose="02010800040101010101" pitchFamily="2" charset="-122"/>
              </a:rPr>
              <a:t>程</a:t>
            </a:r>
            <a:r>
              <a:rPr lang="zh-CN" altLang="en-US" sz="3600" dirty="0" smtClean="0">
                <a:latin typeface="华文行楷" panose="02010800040101010101" pitchFamily="2" charset="-122"/>
                <a:ea typeface="华文行楷" panose="02010800040101010101" pitchFamily="2" charset="-122"/>
              </a:rPr>
              <a:t>学院</a:t>
            </a:r>
            <a:endParaRPr lang="zh-CN" altLang="en-US" sz="3600" dirty="0">
              <a:latin typeface="华文行楷" panose="02010800040101010101" pitchFamily="2" charset="-122"/>
              <a:ea typeface="华文行楷" panose="02010800040101010101" pitchFamily="2" charset="-122"/>
            </a:endParaRPr>
          </a:p>
        </p:txBody>
      </p:sp>
    </p:spTree>
  </p:cSld>
  <p:clrMapOvr>
    <a:masterClrMapping/>
  </p:clrMapOvr>
  <p:transition>
    <p:diamon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p:cTn id="7" dur="500" fill="hold"/>
                                        <p:tgtEl>
                                          <p:spTgt spid="39"/>
                                        </p:tgtEl>
                                        <p:attrNameLst>
                                          <p:attrName>ppt_w</p:attrName>
                                        </p:attrNameLst>
                                      </p:cBhvr>
                                      <p:tavLst>
                                        <p:tav tm="0">
                                          <p:val>
                                            <p:fltVal val="0"/>
                                          </p:val>
                                        </p:tav>
                                        <p:tav tm="100000">
                                          <p:val>
                                            <p:strVal val="#ppt_w"/>
                                          </p:val>
                                        </p:tav>
                                      </p:tavLst>
                                    </p:anim>
                                    <p:anim calcmode="lin" valueType="num">
                                      <p:cBhvr>
                                        <p:cTn id="8" dur="500" fill="hold"/>
                                        <p:tgtEl>
                                          <p:spTgt spid="39"/>
                                        </p:tgtEl>
                                        <p:attrNameLst>
                                          <p:attrName>ppt_h</p:attrName>
                                        </p:attrNameLst>
                                      </p:cBhvr>
                                      <p:tavLst>
                                        <p:tav tm="0">
                                          <p:val>
                                            <p:fltVal val="0"/>
                                          </p:val>
                                        </p:tav>
                                        <p:tav tm="100000">
                                          <p:val>
                                            <p:strVal val="#ppt_h"/>
                                          </p:val>
                                        </p:tav>
                                      </p:tavLst>
                                    </p:anim>
                                    <p:animEffect transition="in" filter="fade">
                                      <p:cBhvr>
                                        <p:cTn id="9" dur="500"/>
                                        <p:tgtEl>
                                          <p:spTgt spid="39"/>
                                        </p:tgtEl>
                                      </p:cBhvr>
                                    </p:animEffect>
                                  </p:childTnLst>
                                </p:cTn>
                              </p:par>
                            </p:childTnLst>
                          </p:cTn>
                        </p:par>
                        <p:par>
                          <p:cTn id="10" fill="hold">
                            <p:stCondLst>
                              <p:cond delay="500"/>
                            </p:stCondLst>
                            <p:childTnLst>
                              <p:par>
                                <p:cTn id="11" presetID="12" presetClass="entr" presetSubtype="1" fill="hold" nodeType="after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slide(fromTop)">
                                      <p:cBhvr>
                                        <p:cTn id="1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矩形 55"/>
          <p:cNvSpPr/>
          <p:nvPr/>
        </p:nvSpPr>
        <p:spPr>
          <a:xfrm>
            <a:off x="0" y="0"/>
            <a:ext cx="9144000" cy="896526"/>
          </a:xfrm>
          <a:prstGeom prst="rect">
            <a:avLst/>
          </a:prstGeom>
          <a:gradFill>
            <a:gsLst>
              <a:gs pos="0">
                <a:schemeClr val="accent1">
                  <a:tint val="66000"/>
                  <a:satMod val="160000"/>
                </a:schemeClr>
              </a:gs>
              <a:gs pos="30000">
                <a:schemeClr val="accent1">
                  <a:tint val="44500"/>
                  <a:satMod val="160000"/>
                  <a:alpha val="74000"/>
                </a:schemeClr>
              </a:gs>
              <a:gs pos="100000">
                <a:schemeClr val="accent1">
                  <a:tint val="23500"/>
                  <a:satMod val="16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灯片编号占位符 5"/>
          <p:cNvSpPr txBox="1">
            <a:spLocks noGrp="1"/>
          </p:cNvSpPr>
          <p:nvPr/>
        </p:nvSpPr>
        <p:spPr>
          <a:xfrm>
            <a:off x="7924800" y="6356350"/>
            <a:ext cx="762000" cy="365125"/>
          </a:xfrm>
          <a:prstGeom prst="rect">
            <a:avLst/>
          </a:prstGeom>
          <a:noFill/>
        </p:spPr>
        <p:txBody>
          <a:bodyPr lIns="0" tIns="0" rIns="0" bIns="0" anchor="b"/>
          <a:lstStyle/>
          <a:p>
            <a:pPr algn="r" fontAlgn="auto">
              <a:lnSpc>
                <a:spcPct val="120000"/>
              </a:lnSpc>
              <a:spcBef>
                <a:spcPts val="0"/>
              </a:spcBef>
              <a:spcAft>
                <a:spcPts val="0"/>
              </a:spcAft>
              <a:buClr>
                <a:srgbClr val="FFFFCC"/>
              </a:buClr>
              <a:buSzPct val="80000"/>
              <a:buFont typeface="Wingdings" pitchFamily="2" charset="2"/>
              <a:buNone/>
              <a:defRPr/>
            </a:pPr>
            <a:fld id="{C5F2FA5E-9940-4082-8116-E2E181A59753}" type="slidenum">
              <a:rPr lang="en-US" altLang="zh-CN" sz="1200">
                <a:solidFill>
                  <a:schemeClr val="tx2">
                    <a:shade val="90000"/>
                  </a:schemeClr>
                </a:solidFill>
                <a:latin typeface="+mn-lt"/>
                <a:ea typeface="+mn-ea"/>
              </a:rPr>
              <a:pPr algn="r" fontAlgn="auto">
                <a:lnSpc>
                  <a:spcPct val="120000"/>
                </a:lnSpc>
                <a:spcBef>
                  <a:spcPts val="0"/>
                </a:spcBef>
                <a:spcAft>
                  <a:spcPts val="0"/>
                </a:spcAft>
                <a:buClr>
                  <a:srgbClr val="FFFFCC"/>
                </a:buClr>
                <a:buSzPct val="80000"/>
                <a:buFont typeface="Wingdings" pitchFamily="2" charset="2"/>
                <a:buNone/>
                <a:defRPr/>
              </a:pPr>
              <a:t>8</a:t>
            </a:fld>
            <a:endParaRPr lang="en-US" altLang="zh-CN" sz="1200">
              <a:solidFill>
                <a:schemeClr val="tx2">
                  <a:shade val="90000"/>
                </a:schemeClr>
              </a:solidFill>
              <a:latin typeface="+mn-lt"/>
              <a:ea typeface="+mn-ea"/>
            </a:endParaRPr>
          </a:p>
        </p:txBody>
      </p:sp>
      <p:sp>
        <p:nvSpPr>
          <p:cNvPr id="16387" name="Line 4"/>
          <p:cNvSpPr>
            <a:spLocks noChangeShapeType="1"/>
          </p:cNvSpPr>
          <p:nvPr/>
        </p:nvSpPr>
        <p:spPr bwMode="auto">
          <a:xfrm>
            <a:off x="1390650" y="1519238"/>
            <a:ext cx="930275" cy="0"/>
          </a:xfrm>
          <a:prstGeom prst="line">
            <a:avLst/>
          </a:prstGeom>
          <a:noFill/>
          <a:ln w="12700" cap="sq">
            <a:noFill/>
            <a:round/>
            <a:headEnd/>
            <a:tailEnd/>
          </a:ln>
        </p:spPr>
        <p:txBody>
          <a:bodyPr/>
          <a:lstStyle/>
          <a:p>
            <a:endParaRPr lang="zh-CN" altLang="en-US"/>
          </a:p>
        </p:txBody>
      </p:sp>
      <p:sp>
        <p:nvSpPr>
          <p:cNvPr id="16388" name="Line 5"/>
          <p:cNvSpPr>
            <a:spLocks noChangeShapeType="1"/>
          </p:cNvSpPr>
          <p:nvPr/>
        </p:nvSpPr>
        <p:spPr bwMode="auto">
          <a:xfrm>
            <a:off x="2320925" y="1519238"/>
            <a:ext cx="182563" cy="0"/>
          </a:xfrm>
          <a:prstGeom prst="line">
            <a:avLst/>
          </a:prstGeom>
          <a:noFill/>
          <a:ln w="12700" cap="sq">
            <a:noFill/>
            <a:round/>
            <a:headEnd/>
            <a:tailEnd/>
          </a:ln>
        </p:spPr>
        <p:txBody>
          <a:bodyPr/>
          <a:lstStyle/>
          <a:p>
            <a:endParaRPr lang="zh-CN" altLang="en-US"/>
          </a:p>
        </p:txBody>
      </p:sp>
      <p:sp>
        <p:nvSpPr>
          <p:cNvPr id="16391" name="Line 7"/>
          <p:cNvSpPr>
            <a:spLocks noChangeShapeType="1"/>
          </p:cNvSpPr>
          <p:nvPr/>
        </p:nvSpPr>
        <p:spPr bwMode="auto">
          <a:xfrm>
            <a:off x="4038600" y="2117725"/>
            <a:ext cx="0" cy="436563"/>
          </a:xfrm>
          <a:prstGeom prst="line">
            <a:avLst/>
          </a:prstGeom>
          <a:noFill/>
          <a:ln w="28575" cap="sq">
            <a:noFill/>
            <a:round/>
            <a:headEnd/>
            <a:tailEnd/>
          </a:ln>
        </p:spPr>
        <p:txBody>
          <a:bodyPr lIns="90000" tIns="46800" rIns="90000" bIns="46800" anchor="ctr">
            <a:spAutoFit/>
          </a:bodyPr>
          <a:lstStyle/>
          <a:p>
            <a:endParaRPr lang="zh-CN" altLang="en-US"/>
          </a:p>
        </p:txBody>
      </p:sp>
      <p:sp>
        <p:nvSpPr>
          <p:cNvPr id="16392" name="Line 7"/>
          <p:cNvSpPr>
            <a:spLocks noChangeShapeType="1"/>
          </p:cNvSpPr>
          <p:nvPr/>
        </p:nvSpPr>
        <p:spPr bwMode="auto">
          <a:xfrm>
            <a:off x="3824288" y="1909763"/>
            <a:ext cx="0" cy="436562"/>
          </a:xfrm>
          <a:prstGeom prst="line">
            <a:avLst/>
          </a:prstGeom>
          <a:noFill/>
          <a:ln w="28575" cap="sq">
            <a:noFill/>
            <a:round/>
            <a:headEnd/>
            <a:tailEnd/>
          </a:ln>
        </p:spPr>
        <p:txBody>
          <a:bodyPr lIns="90000" tIns="46800" rIns="90000" bIns="46800" anchor="ctr">
            <a:spAutoFit/>
          </a:bodyPr>
          <a:lstStyle/>
          <a:p>
            <a:endParaRPr lang="zh-CN" altLang="en-US"/>
          </a:p>
        </p:txBody>
      </p:sp>
      <p:sp>
        <p:nvSpPr>
          <p:cNvPr id="16393" name="Line 8"/>
          <p:cNvSpPr>
            <a:spLocks noChangeShapeType="1"/>
          </p:cNvSpPr>
          <p:nvPr/>
        </p:nvSpPr>
        <p:spPr bwMode="auto">
          <a:xfrm>
            <a:off x="6991350" y="2249488"/>
            <a:ext cx="0" cy="436562"/>
          </a:xfrm>
          <a:prstGeom prst="line">
            <a:avLst/>
          </a:prstGeom>
          <a:noFill/>
          <a:ln w="28575" cap="sq">
            <a:noFill/>
            <a:round/>
            <a:headEnd/>
            <a:tailEnd/>
          </a:ln>
        </p:spPr>
        <p:txBody>
          <a:bodyPr lIns="90000" tIns="46800" rIns="90000" bIns="46800" anchor="ctr">
            <a:spAutoFit/>
          </a:bodyPr>
          <a:lstStyle/>
          <a:p>
            <a:endParaRPr lang="zh-CN" altLang="en-US"/>
          </a:p>
        </p:txBody>
      </p:sp>
      <p:sp>
        <p:nvSpPr>
          <p:cNvPr id="16394" name="Line 9"/>
          <p:cNvSpPr>
            <a:spLocks noChangeShapeType="1"/>
          </p:cNvSpPr>
          <p:nvPr/>
        </p:nvSpPr>
        <p:spPr bwMode="auto">
          <a:xfrm>
            <a:off x="6991350" y="2686050"/>
            <a:ext cx="0" cy="434975"/>
          </a:xfrm>
          <a:prstGeom prst="line">
            <a:avLst/>
          </a:prstGeom>
          <a:noFill/>
          <a:ln w="28575" cap="sq">
            <a:noFill/>
            <a:round/>
            <a:headEnd/>
            <a:tailEnd/>
          </a:ln>
        </p:spPr>
        <p:txBody>
          <a:bodyPr lIns="90000" tIns="46800" rIns="90000" bIns="46800" anchor="ctr">
            <a:spAutoFit/>
          </a:bodyPr>
          <a:lstStyle/>
          <a:p>
            <a:endParaRPr lang="zh-CN" altLang="en-US"/>
          </a:p>
        </p:txBody>
      </p:sp>
      <p:sp>
        <p:nvSpPr>
          <p:cNvPr id="16395" name="Line 11"/>
          <p:cNvSpPr>
            <a:spLocks noChangeShapeType="1"/>
          </p:cNvSpPr>
          <p:nvPr/>
        </p:nvSpPr>
        <p:spPr bwMode="auto">
          <a:xfrm>
            <a:off x="6991350" y="3121025"/>
            <a:ext cx="0" cy="438150"/>
          </a:xfrm>
          <a:prstGeom prst="line">
            <a:avLst/>
          </a:prstGeom>
          <a:noFill/>
          <a:ln w="28575" cap="sq">
            <a:noFill/>
            <a:round/>
            <a:headEnd/>
            <a:tailEnd/>
          </a:ln>
        </p:spPr>
        <p:txBody>
          <a:bodyPr lIns="90000" tIns="46800" rIns="90000" bIns="46800" anchor="ctr">
            <a:spAutoFit/>
          </a:bodyPr>
          <a:lstStyle/>
          <a:p>
            <a:endParaRPr lang="zh-CN" altLang="en-US"/>
          </a:p>
        </p:txBody>
      </p:sp>
      <p:sp>
        <p:nvSpPr>
          <p:cNvPr id="16396" name="Line 13"/>
          <p:cNvSpPr>
            <a:spLocks noChangeShapeType="1"/>
          </p:cNvSpPr>
          <p:nvPr/>
        </p:nvSpPr>
        <p:spPr bwMode="auto">
          <a:xfrm>
            <a:off x="6991350" y="3559175"/>
            <a:ext cx="0" cy="438150"/>
          </a:xfrm>
          <a:prstGeom prst="line">
            <a:avLst/>
          </a:prstGeom>
          <a:noFill/>
          <a:ln w="28575" cap="sq">
            <a:noFill/>
            <a:round/>
            <a:headEnd/>
            <a:tailEnd/>
          </a:ln>
        </p:spPr>
        <p:txBody>
          <a:bodyPr lIns="90000" tIns="46800" rIns="90000" bIns="46800" anchor="ctr">
            <a:spAutoFit/>
          </a:bodyPr>
          <a:lstStyle/>
          <a:p>
            <a:endParaRPr lang="zh-CN" altLang="en-US"/>
          </a:p>
        </p:txBody>
      </p:sp>
      <p:sp>
        <p:nvSpPr>
          <p:cNvPr id="16397" name="Line 14"/>
          <p:cNvSpPr>
            <a:spLocks noChangeShapeType="1"/>
          </p:cNvSpPr>
          <p:nvPr/>
        </p:nvSpPr>
        <p:spPr bwMode="auto">
          <a:xfrm>
            <a:off x="6991350" y="3997325"/>
            <a:ext cx="0" cy="438150"/>
          </a:xfrm>
          <a:prstGeom prst="line">
            <a:avLst/>
          </a:prstGeom>
          <a:noFill/>
          <a:ln w="28575" cap="sq">
            <a:noFill/>
            <a:round/>
            <a:headEnd/>
            <a:tailEnd/>
          </a:ln>
        </p:spPr>
        <p:txBody>
          <a:bodyPr lIns="90000" tIns="46800" rIns="90000" bIns="46800" anchor="ctr">
            <a:spAutoFit/>
          </a:bodyPr>
          <a:lstStyle/>
          <a:p>
            <a:endParaRPr lang="zh-CN" altLang="en-US"/>
          </a:p>
        </p:txBody>
      </p:sp>
      <p:sp>
        <p:nvSpPr>
          <p:cNvPr id="16398" name="Line 16"/>
          <p:cNvSpPr>
            <a:spLocks noChangeShapeType="1"/>
          </p:cNvSpPr>
          <p:nvPr/>
        </p:nvSpPr>
        <p:spPr bwMode="auto">
          <a:xfrm>
            <a:off x="6991350" y="4435475"/>
            <a:ext cx="0" cy="434975"/>
          </a:xfrm>
          <a:prstGeom prst="line">
            <a:avLst/>
          </a:prstGeom>
          <a:noFill/>
          <a:ln w="28575" cap="sq">
            <a:noFill/>
            <a:round/>
            <a:headEnd/>
            <a:tailEnd/>
          </a:ln>
        </p:spPr>
        <p:txBody>
          <a:bodyPr lIns="90000" tIns="46800" rIns="90000" bIns="46800" anchor="ctr">
            <a:spAutoFit/>
          </a:bodyPr>
          <a:lstStyle/>
          <a:p>
            <a:endParaRPr lang="zh-CN" altLang="en-US"/>
          </a:p>
        </p:txBody>
      </p:sp>
      <p:sp>
        <p:nvSpPr>
          <p:cNvPr id="16399" name="Line 18"/>
          <p:cNvSpPr>
            <a:spLocks noChangeShapeType="1"/>
          </p:cNvSpPr>
          <p:nvPr/>
        </p:nvSpPr>
        <p:spPr bwMode="auto">
          <a:xfrm>
            <a:off x="6991350" y="4870450"/>
            <a:ext cx="0" cy="436563"/>
          </a:xfrm>
          <a:prstGeom prst="line">
            <a:avLst/>
          </a:prstGeom>
          <a:noFill/>
          <a:ln w="28575" cap="sq">
            <a:noFill/>
            <a:round/>
            <a:headEnd/>
            <a:tailEnd/>
          </a:ln>
        </p:spPr>
        <p:txBody>
          <a:bodyPr lIns="90000" tIns="46800" rIns="90000" bIns="46800" anchor="ctr">
            <a:spAutoFit/>
          </a:bodyPr>
          <a:lstStyle/>
          <a:p>
            <a:endParaRPr lang="zh-CN" altLang="en-US"/>
          </a:p>
        </p:txBody>
      </p:sp>
      <p:sp>
        <p:nvSpPr>
          <p:cNvPr id="16400" name="Line 20"/>
          <p:cNvSpPr>
            <a:spLocks noChangeShapeType="1"/>
          </p:cNvSpPr>
          <p:nvPr/>
        </p:nvSpPr>
        <p:spPr bwMode="auto">
          <a:xfrm>
            <a:off x="6991350" y="5307013"/>
            <a:ext cx="0" cy="436562"/>
          </a:xfrm>
          <a:prstGeom prst="line">
            <a:avLst/>
          </a:prstGeom>
          <a:noFill/>
          <a:ln w="28575" cap="sq">
            <a:noFill/>
            <a:round/>
            <a:headEnd/>
            <a:tailEnd/>
          </a:ln>
        </p:spPr>
        <p:txBody>
          <a:bodyPr lIns="90000" tIns="46800" rIns="90000" bIns="46800" anchor="ctr">
            <a:spAutoFit/>
          </a:bodyPr>
          <a:lstStyle/>
          <a:p>
            <a:endParaRPr lang="zh-CN" altLang="en-US"/>
          </a:p>
        </p:txBody>
      </p:sp>
      <p:sp>
        <p:nvSpPr>
          <p:cNvPr id="16401" name="Line 15"/>
          <p:cNvSpPr>
            <a:spLocks noChangeShapeType="1"/>
          </p:cNvSpPr>
          <p:nvPr/>
        </p:nvSpPr>
        <p:spPr bwMode="auto">
          <a:xfrm>
            <a:off x="7381875" y="4094163"/>
            <a:ext cx="0" cy="438150"/>
          </a:xfrm>
          <a:prstGeom prst="line">
            <a:avLst/>
          </a:prstGeom>
          <a:noFill/>
          <a:ln w="28575" cap="sq">
            <a:noFill/>
            <a:round/>
            <a:headEnd/>
            <a:tailEnd/>
          </a:ln>
        </p:spPr>
        <p:txBody>
          <a:bodyPr lIns="90000" tIns="46800" rIns="90000" bIns="46800" anchor="ctr">
            <a:spAutoFit/>
          </a:bodyPr>
          <a:lstStyle/>
          <a:p>
            <a:endParaRPr lang="zh-CN" altLang="en-US"/>
          </a:p>
        </p:txBody>
      </p:sp>
      <p:sp>
        <p:nvSpPr>
          <p:cNvPr id="16402" name="Line 17"/>
          <p:cNvSpPr>
            <a:spLocks noChangeShapeType="1"/>
          </p:cNvSpPr>
          <p:nvPr/>
        </p:nvSpPr>
        <p:spPr bwMode="auto">
          <a:xfrm>
            <a:off x="7381875" y="4532313"/>
            <a:ext cx="0" cy="434975"/>
          </a:xfrm>
          <a:prstGeom prst="line">
            <a:avLst/>
          </a:prstGeom>
          <a:noFill/>
          <a:ln w="28575" cap="sq">
            <a:noFill/>
            <a:round/>
            <a:headEnd/>
            <a:tailEnd/>
          </a:ln>
        </p:spPr>
        <p:txBody>
          <a:bodyPr lIns="90000" tIns="46800" rIns="90000" bIns="46800" anchor="ctr">
            <a:spAutoFit/>
          </a:bodyPr>
          <a:lstStyle/>
          <a:p>
            <a:endParaRPr lang="zh-CN" altLang="en-US"/>
          </a:p>
        </p:txBody>
      </p:sp>
      <p:sp>
        <p:nvSpPr>
          <p:cNvPr id="16403" name="Line 19"/>
          <p:cNvSpPr>
            <a:spLocks noChangeShapeType="1"/>
          </p:cNvSpPr>
          <p:nvPr/>
        </p:nvSpPr>
        <p:spPr bwMode="auto">
          <a:xfrm>
            <a:off x="7381875" y="4967288"/>
            <a:ext cx="0" cy="436562"/>
          </a:xfrm>
          <a:prstGeom prst="line">
            <a:avLst/>
          </a:prstGeom>
          <a:noFill/>
          <a:ln w="28575" cap="sq">
            <a:noFill/>
            <a:round/>
            <a:headEnd/>
            <a:tailEnd/>
          </a:ln>
        </p:spPr>
        <p:txBody>
          <a:bodyPr lIns="90000" tIns="46800" rIns="90000" bIns="46800" anchor="ctr">
            <a:spAutoFit/>
          </a:bodyPr>
          <a:lstStyle/>
          <a:p>
            <a:endParaRPr lang="zh-CN" altLang="en-US"/>
          </a:p>
        </p:txBody>
      </p:sp>
      <p:sp>
        <p:nvSpPr>
          <p:cNvPr id="16404" name="Line 21"/>
          <p:cNvSpPr>
            <a:spLocks noChangeShapeType="1"/>
          </p:cNvSpPr>
          <p:nvPr/>
        </p:nvSpPr>
        <p:spPr bwMode="auto">
          <a:xfrm>
            <a:off x="7381875" y="5403850"/>
            <a:ext cx="0" cy="436563"/>
          </a:xfrm>
          <a:prstGeom prst="line">
            <a:avLst/>
          </a:prstGeom>
          <a:noFill/>
          <a:ln w="28575" cap="sq">
            <a:noFill/>
            <a:round/>
            <a:headEnd/>
            <a:tailEnd/>
          </a:ln>
        </p:spPr>
        <p:txBody>
          <a:bodyPr lIns="90000" tIns="46800" rIns="90000" bIns="46800" anchor="ctr">
            <a:spAutoFit/>
          </a:bodyPr>
          <a:lstStyle/>
          <a:p>
            <a:endParaRPr lang="zh-CN" altLang="en-US"/>
          </a:p>
        </p:txBody>
      </p:sp>
      <p:sp>
        <p:nvSpPr>
          <p:cNvPr id="42" name="灯片编号占位符 5"/>
          <p:cNvSpPr txBox="1">
            <a:spLocks noGrp="1"/>
          </p:cNvSpPr>
          <p:nvPr/>
        </p:nvSpPr>
        <p:spPr>
          <a:xfrm>
            <a:off x="7924800" y="6356350"/>
            <a:ext cx="762000" cy="365125"/>
          </a:xfrm>
          <a:prstGeom prst="rect">
            <a:avLst/>
          </a:prstGeom>
          <a:noFill/>
        </p:spPr>
        <p:txBody>
          <a:bodyPr lIns="0" tIns="0" rIns="0" bIns="0" anchor="b"/>
          <a:lstStyle/>
          <a:p>
            <a:pPr algn="r" fontAlgn="auto">
              <a:lnSpc>
                <a:spcPct val="120000"/>
              </a:lnSpc>
              <a:spcBef>
                <a:spcPts val="0"/>
              </a:spcBef>
              <a:spcAft>
                <a:spcPts val="0"/>
              </a:spcAft>
              <a:buClr>
                <a:srgbClr val="FFFFCC"/>
              </a:buClr>
              <a:buSzPct val="80000"/>
              <a:buFont typeface="Wingdings" pitchFamily="2" charset="2"/>
              <a:buNone/>
              <a:defRPr/>
            </a:pPr>
            <a:fld id="{51502AA3-B4A2-4002-9B3A-09936FE4F756}" type="slidenum">
              <a:rPr lang="en-US" altLang="zh-CN" sz="1200">
                <a:solidFill>
                  <a:schemeClr val="tx2">
                    <a:shade val="90000"/>
                  </a:schemeClr>
                </a:solidFill>
                <a:latin typeface="+mn-lt"/>
                <a:ea typeface="+mn-ea"/>
              </a:rPr>
              <a:pPr algn="r" fontAlgn="auto">
                <a:lnSpc>
                  <a:spcPct val="120000"/>
                </a:lnSpc>
                <a:spcBef>
                  <a:spcPts val="0"/>
                </a:spcBef>
                <a:spcAft>
                  <a:spcPts val="0"/>
                </a:spcAft>
                <a:buClr>
                  <a:srgbClr val="FFFFCC"/>
                </a:buClr>
                <a:buSzPct val="80000"/>
                <a:buFont typeface="Wingdings" pitchFamily="2" charset="2"/>
                <a:buNone/>
                <a:defRPr/>
              </a:pPr>
              <a:t>8</a:t>
            </a:fld>
            <a:endParaRPr lang="en-US" altLang="zh-CN" sz="1200">
              <a:solidFill>
                <a:schemeClr val="tx2">
                  <a:shade val="90000"/>
                </a:schemeClr>
              </a:solidFill>
              <a:latin typeface="+mn-lt"/>
              <a:ea typeface="+mn-ea"/>
            </a:endParaRPr>
          </a:p>
        </p:txBody>
      </p:sp>
      <p:sp>
        <p:nvSpPr>
          <p:cNvPr id="16406" name="Line 16"/>
          <p:cNvSpPr>
            <a:spLocks noChangeShapeType="1"/>
          </p:cNvSpPr>
          <p:nvPr/>
        </p:nvSpPr>
        <p:spPr bwMode="auto">
          <a:xfrm>
            <a:off x="6991350" y="4435475"/>
            <a:ext cx="0" cy="434975"/>
          </a:xfrm>
          <a:prstGeom prst="line">
            <a:avLst/>
          </a:prstGeom>
          <a:noFill/>
          <a:ln w="28575" cap="sq">
            <a:noFill/>
            <a:round/>
            <a:headEnd/>
            <a:tailEnd/>
          </a:ln>
        </p:spPr>
        <p:txBody>
          <a:bodyPr lIns="90000" tIns="46800" rIns="90000" bIns="46800" anchor="ctr">
            <a:spAutoFit/>
          </a:bodyPr>
          <a:lstStyle/>
          <a:p>
            <a:endParaRPr lang="zh-CN" altLang="en-US"/>
          </a:p>
        </p:txBody>
      </p:sp>
      <p:sp>
        <p:nvSpPr>
          <p:cNvPr id="16407" name="Line 18"/>
          <p:cNvSpPr>
            <a:spLocks noChangeShapeType="1"/>
          </p:cNvSpPr>
          <p:nvPr/>
        </p:nvSpPr>
        <p:spPr bwMode="auto">
          <a:xfrm>
            <a:off x="6991350" y="4870450"/>
            <a:ext cx="0" cy="436563"/>
          </a:xfrm>
          <a:prstGeom prst="line">
            <a:avLst/>
          </a:prstGeom>
          <a:noFill/>
          <a:ln w="28575" cap="sq">
            <a:noFill/>
            <a:round/>
            <a:headEnd/>
            <a:tailEnd/>
          </a:ln>
        </p:spPr>
        <p:txBody>
          <a:bodyPr lIns="90000" tIns="46800" rIns="90000" bIns="46800" anchor="ctr">
            <a:spAutoFit/>
          </a:bodyPr>
          <a:lstStyle/>
          <a:p>
            <a:endParaRPr lang="zh-CN" altLang="en-US"/>
          </a:p>
        </p:txBody>
      </p:sp>
      <p:sp>
        <p:nvSpPr>
          <p:cNvPr id="16408" name="Line 20"/>
          <p:cNvSpPr>
            <a:spLocks noChangeShapeType="1"/>
          </p:cNvSpPr>
          <p:nvPr/>
        </p:nvSpPr>
        <p:spPr bwMode="auto">
          <a:xfrm>
            <a:off x="6991350" y="5307013"/>
            <a:ext cx="0" cy="436562"/>
          </a:xfrm>
          <a:prstGeom prst="line">
            <a:avLst/>
          </a:prstGeom>
          <a:noFill/>
          <a:ln w="28575" cap="sq">
            <a:noFill/>
            <a:round/>
            <a:headEnd/>
            <a:tailEnd/>
          </a:ln>
        </p:spPr>
        <p:txBody>
          <a:bodyPr lIns="90000" tIns="46800" rIns="90000" bIns="46800" anchor="ctr">
            <a:spAutoFit/>
          </a:bodyPr>
          <a:lstStyle/>
          <a:p>
            <a:endParaRPr lang="zh-CN" altLang="en-US"/>
          </a:p>
        </p:txBody>
      </p:sp>
      <p:sp>
        <p:nvSpPr>
          <p:cNvPr id="16409" name="Line 17"/>
          <p:cNvSpPr>
            <a:spLocks noChangeShapeType="1"/>
          </p:cNvSpPr>
          <p:nvPr/>
        </p:nvSpPr>
        <p:spPr bwMode="auto">
          <a:xfrm>
            <a:off x="7381875" y="4532313"/>
            <a:ext cx="0" cy="434975"/>
          </a:xfrm>
          <a:prstGeom prst="line">
            <a:avLst/>
          </a:prstGeom>
          <a:noFill/>
          <a:ln w="28575" cap="sq">
            <a:noFill/>
            <a:round/>
            <a:headEnd/>
            <a:tailEnd/>
          </a:ln>
        </p:spPr>
        <p:txBody>
          <a:bodyPr lIns="90000" tIns="46800" rIns="90000" bIns="46800" anchor="ctr">
            <a:spAutoFit/>
          </a:bodyPr>
          <a:lstStyle/>
          <a:p>
            <a:endParaRPr lang="zh-CN" altLang="en-US"/>
          </a:p>
        </p:txBody>
      </p:sp>
      <p:sp>
        <p:nvSpPr>
          <p:cNvPr id="16410" name="Line 19"/>
          <p:cNvSpPr>
            <a:spLocks noChangeShapeType="1"/>
          </p:cNvSpPr>
          <p:nvPr/>
        </p:nvSpPr>
        <p:spPr bwMode="auto">
          <a:xfrm>
            <a:off x="7381875" y="4967288"/>
            <a:ext cx="0" cy="436562"/>
          </a:xfrm>
          <a:prstGeom prst="line">
            <a:avLst/>
          </a:prstGeom>
          <a:noFill/>
          <a:ln w="28575" cap="sq">
            <a:noFill/>
            <a:round/>
            <a:headEnd/>
            <a:tailEnd/>
          </a:ln>
        </p:spPr>
        <p:txBody>
          <a:bodyPr lIns="90000" tIns="46800" rIns="90000" bIns="46800" anchor="ctr">
            <a:spAutoFit/>
          </a:bodyPr>
          <a:lstStyle/>
          <a:p>
            <a:endParaRPr lang="zh-CN" altLang="en-US"/>
          </a:p>
        </p:txBody>
      </p:sp>
      <p:sp>
        <p:nvSpPr>
          <p:cNvPr id="16411" name="Line 21"/>
          <p:cNvSpPr>
            <a:spLocks noChangeShapeType="1"/>
          </p:cNvSpPr>
          <p:nvPr/>
        </p:nvSpPr>
        <p:spPr bwMode="auto">
          <a:xfrm>
            <a:off x="7381875" y="5403850"/>
            <a:ext cx="0" cy="436563"/>
          </a:xfrm>
          <a:prstGeom prst="line">
            <a:avLst/>
          </a:prstGeom>
          <a:noFill/>
          <a:ln w="28575" cap="sq">
            <a:noFill/>
            <a:round/>
            <a:headEnd/>
            <a:tailEnd/>
          </a:ln>
        </p:spPr>
        <p:txBody>
          <a:bodyPr lIns="90000" tIns="46800" rIns="90000" bIns="46800" anchor="ctr">
            <a:spAutoFit/>
          </a:bodyPr>
          <a:lstStyle/>
          <a:p>
            <a:endParaRPr lang="zh-CN" altLang="en-US"/>
          </a:p>
        </p:txBody>
      </p:sp>
      <p:sp>
        <p:nvSpPr>
          <p:cNvPr id="60" name="矩形 59"/>
          <p:cNvSpPr/>
          <p:nvPr/>
        </p:nvSpPr>
        <p:spPr>
          <a:xfrm>
            <a:off x="323850" y="1916113"/>
            <a:ext cx="5286375" cy="3086100"/>
          </a:xfrm>
          <a:prstGeom prst="rect">
            <a:avLst/>
          </a:prstGeom>
        </p:spPr>
        <p:style>
          <a:lnRef idx="1">
            <a:schemeClr val="accent3"/>
          </a:lnRef>
          <a:fillRef idx="2">
            <a:schemeClr val="accent3"/>
          </a:fillRef>
          <a:effectRef idx="1">
            <a:schemeClr val="accent3"/>
          </a:effectRef>
          <a:fontRef idx="minor">
            <a:schemeClr val="dk1"/>
          </a:fontRef>
        </p:style>
        <p:txBody>
          <a:bodyPr>
            <a:spAutoFit/>
          </a:bodyPr>
          <a:lstStyle/>
          <a:p>
            <a:pPr>
              <a:lnSpc>
                <a:spcPct val="110000"/>
              </a:lnSpc>
            </a:pPr>
            <a:r>
              <a:rPr lang="zh-CN" altLang="en-US" dirty="0">
                <a:solidFill>
                  <a:srgbClr val="000000"/>
                </a:solidFill>
              </a:rPr>
              <a:t>      </a:t>
            </a:r>
            <a:r>
              <a:rPr lang="zh-CN" altLang="en-US" dirty="0" smtClean="0">
                <a:solidFill>
                  <a:srgbClr val="000000"/>
                </a:solidFill>
              </a:rPr>
              <a:t>  </a:t>
            </a:r>
            <a:r>
              <a:rPr lang="zh-CN" altLang="en-US" sz="1600" b="1" dirty="0">
                <a:solidFill>
                  <a:schemeClr val="tx1"/>
                </a:solidFill>
                <a:latin typeface="宋体" pitchFamily="2" charset="-122"/>
              </a:rPr>
              <a:t>学院积极推进教育教学改革和质量工程建设，努力提高人才培养质量。曾获国家教学成果二等奖、中国高教学会教学成果论文一等奖、北京市教学成果一等奖等教学奖励多项。</a:t>
            </a:r>
            <a:r>
              <a:rPr lang="en-US" altLang="zh-CN" sz="1600" b="1" dirty="0">
                <a:solidFill>
                  <a:schemeClr val="tx1"/>
                </a:solidFill>
                <a:latin typeface="宋体" pitchFamily="2" charset="-122"/>
              </a:rPr>
              <a:t>《</a:t>
            </a:r>
            <a:r>
              <a:rPr lang="zh-CN" altLang="en-US" sz="1600" b="1" dirty="0">
                <a:solidFill>
                  <a:schemeClr val="tx1"/>
                </a:solidFill>
                <a:latin typeface="宋体" pitchFamily="2" charset="-122"/>
              </a:rPr>
              <a:t>物联网与科技强国</a:t>
            </a:r>
            <a:r>
              <a:rPr lang="en-US" altLang="zh-CN" sz="1600" b="1" dirty="0">
                <a:solidFill>
                  <a:schemeClr val="tx1"/>
                </a:solidFill>
                <a:latin typeface="宋体" pitchFamily="2" charset="-122"/>
              </a:rPr>
              <a:t>》</a:t>
            </a:r>
            <a:r>
              <a:rPr lang="zh-CN" altLang="en-US" sz="1600" b="1" dirty="0">
                <a:solidFill>
                  <a:schemeClr val="tx1"/>
                </a:solidFill>
                <a:latin typeface="宋体" pitchFamily="2" charset="-122"/>
              </a:rPr>
              <a:t>等课程</a:t>
            </a:r>
            <a:r>
              <a:rPr lang="zh-CN" altLang="en-US" sz="1600" b="1" dirty="0" smtClean="0">
                <a:solidFill>
                  <a:schemeClr val="tx1"/>
                </a:solidFill>
                <a:latin typeface="宋体" pitchFamily="2" charset="-122"/>
              </a:rPr>
              <a:t>被立项建设国家</a:t>
            </a:r>
            <a:r>
              <a:rPr lang="zh-CN" altLang="en-US" sz="1600" b="1" dirty="0">
                <a:solidFill>
                  <a:schemeClr val="tx1"/>
                </a:solidFill>
                <a:latin typeface="宋体" pitchFamily="2" charset="-122"/>
              </a:rPr>
              <a:t>精品视频公开课，出版了</a:t>
            </a:r>
            <a:r>
              <a:rPr lang="en-US" altLang="zh-CN" sz="1600" b="1" dirty="0">
                <a:solidFill>
                  <a:schemeClr val="tx1"/>
                </a:solidFill>
                <a:latin typeface="宋体" pitchFamily="2" charset="-122"/>
              </a:rPr>
              <a:t>《</a:t>
            </a:r>
            <a:r>
              <a:rPr lang="zh-CN" altLang="en-US" sz="1600" b="1" dirty="0">
                <a:solidFill>
                  <a:schemeClr val="tx1"/>
                </a:solidFill>
                <a:latin typeface="宋体" pitchFamily="2" charset="-122"/>
              </a:rPr>
              <a:t>微机原理与接口技术</a:t>
            </a:r>
            <a:r>
              <a:rPr lang="en-US" altLang="zh-CN" sz="1600" b="1" dirty="0">
                <a:solidFill>
                  <a:schemeClr val="tx1"/>
                </a:solidFill>
                <a:latin typeface="宋体" pitchFamily="2" charset="-122"/>
              </a:rPr>
              <a:t>》</a:t>
            </a:r>
            <a:r>
              <a:rPr lang="zh-CN" altLang="en-US" sz="1600" b="1" dirty="0">
                <a:solidFill>
                  <a:schemeClr val="tx1"/>
                </a:solidFill>
                <a:latin typeface="宋体" pitchFamily="2" charset="-122"/>
              </a:rPr>
              <a:t>等国家规划教材，</a:t>
            </a:r>
            <a:r>
              <a:rPr lang="en-US" altLang="zh-CN" sz="1600" b="1" dirty="0">
                <a:solidFill>
                  <a:schemeClr val="tx1"/>
                </a:solidFill>
                <a:latin typeface="宋体" pitchFamily="2" charset="-122"/>
              </a:rPr>
              <a:t>《C</a:t>
            </a:r>
            <a:r>
              <a:rPr lang="zh-CN" altLang="en-US" sz="1600" b="1" dirty="0">
                <a:solidFill>
                  <a:schemeClr val="tx1"/>
                </a:solidFill>
                <a:latin typeface="宋体" pitchFamily="2" charset="-122"/>
              </a:rPr>
              <a:t>语言程序设计教程</a:t>
            </a:r>
            <a:r>
              <a:rPr lang="en-US" altLang="zh-CN" sz="1600" b="1" dirty="0">
                <a:solidFill>
                  <a:schemeClr val="tx1"/>
                </a:solidFill>
                <a:latin typeface="宋体" pitchFamily="2" charset="-122"/>
              </a:rPr>
              <a:t>》</a:t>
            </a:r>
            <a:r>
              <a:rPr lang="zh-CN" altLang="en-US" sz="1600" b="1" dirty="0">
                <a:solidFill>
                  <a:schemeClr val="tx1"/>
                </a:solidFill>
                <a:latin typeface="宋体" pitchFamily="2" charset="-122"/>
              </a:rPr>
              <a:t>等被评为为北京市精品教材。</a:t>
            </a:r>
            <a:endParaRPr lang="en-US" altLang="zh-CN" sz="1600" b="1" dirty="0">
              <a:solidFill>
                <a:schemeClr val="tx1"/>
              </a:solidFill>
              <a:latin typeface="宋体" pitchFamily="2" charset="-122"/>
            </a:endParaRPr>
          </a:p>
          <a:p>
            <a:pPr>
              <a:lnSpc>
                <a:spcPct val="110000"/>
              </a:lnSpc>
            </a:pPr>
            <a:r>
              <a:rPr lang="en-US" altLang="zh-CN" sz="1600" b="1" dirty="0">
                <a:solidFill>
                  <a:schemeClr val="tx1"/>
                </a:solidFill>
                <a:latin typeface="宋体" pitchFamily="2" charset="-122"/>
              </a:rPr>
              <a:t>    </a:t>
            </a:r>
            <a:r>
              <a:rPr lang="zh-CN" altLang="en-US" sz="1600" b="1" dirty="0">
                <a:solidFill>
                  <a:schemeClr val="tx1"/>
                </a:solidFill>
                <a:latin typeface="宋体" pitchFamily="2" charset="-122"/>
              </a:rPr>
              <a:t>学院还开设“计算机与通信前沿技术名家讲坛”等高水平学术平台，经常邀请国内外知名学者来院讲学，营造浓厚的学术氛围，努力为学生创造杰出大师的机会，感受大师风采，身受大师熏陶。</a:t>
            </a:r>
            <a:endParaRPr lang="en-US" altLang="zh-CN" sz="1600" b="1" dirty="0">
              <a:solidFill>
                <a:schemeClr val="tx1"/>
              </a:solidFill>
              <a:latin typeface="宋体" pitchFamily="2" charset="-122"/>
            </a:endParaRPr>
          </a:p>
        </p:txBody>
      </p:sp>
      <p:grpSp>
        <p:nvGrpSpPr>
          <p:cNvPr id="3" name="组合 55"/>
          <p:cNvGrpSpPr>
            <a:grpSpLocks/>
          </p:cNvGrpSpPr>
          <p:nvPr/>
        </p:nvGrpSpPr>
        <p:grpSpPr bwMode="auto">
          <a:xfrm>
            <a:off x="142875" y="4778375"/>
            <a:ext cx="8816975" cy="1925638"/>
            <a:chOff x="142844" y="4778024"/>
            <a:chExt cx="8817513" cy="1926088"/>
          </a:xfrm>
        </p:grpSpPr>
        <p:grpSp>
          <p:nvGrpSpPr>
            <p:cNvPr id="16419" name="组合 58"/>
            <p:cNvGrpSpPr>
              <a:grpSpLocks/>
            </p:cNvGrpSpPr>
            <p:nvPr/>
          </p:nvGrpSpPr>
          <p:grpSpPr bwMode="auto">
            <a:xfrm>
              <a:off x="142844" y="4788906"/>
              <a:ext cx="2214578" cy="1859227"/>
              <a:chOff x="1285884" y="2189440"/>
              <a:chExt cx="2500330" cy="2053425"/>
            </a:xfrm>
          </p:grpSpPr>
          <p:pic>
            <p:nvPicPr>
              <p:cNvPr id="37" name="Picture 2" descr="D:\杂类\学院校庆\展板照片\IMG_4482.JPG"/>
              <p:cNvPicPr>
                <a:picLocks noChangeAspect="1" noChangeArrowheads="1"/>
              </p:cNvPicPr>
              <p:nvPr/>
            </p:nvPicPr>
            <p:blipFill>
              <a:blip r:embed="rId3" cstate="print"/>
              <a:srcRect/>
              <a:stretch>
                <a:fillRect/>
              </a:stretch>
            </p:blipFill>
            <p:spPr bwMode="auto">
              <a:xfrm>
                <a:off x="1316356" y="2189699"/>
                <a:ext cx="2464615" cy="1643240"/>
              </a:xfrm>
              <a:prstGeom prst="rect">
                <a:avLst/>
              </a:prstGeom>
              <a:ln>
                <a:noFill/>
              </a:ln>
              <a:effectLst>
                <a:outerShdw blurRad="292100" dist="139700" dir="2700000" algn="tl" rotWithShape="0">
                  <a:srgbClr val="333333">
                    <a:alpha val="65000"/>
                  </a:srgbClr>
                </a:outerShdw>
              </a:effectLst>
            </p:spPr>
          </p:pic>
          <p:sp>
            <p:nvSpPr>
              <p:cNvPr id="16430" name="TextBox 37"/>
              <p:cNvSpPr txBox="1">
                <a:spLocks noChangeArrowheads="1"/>
              </p:cNvSpPr>
              <p:nvPr/>
            </p:nvSpPr>
            <p:spPr bwMode="auto">
              <a:xfrm>
                <a:off x="1285884" y="3786191"/>
                <a:ext cx="2500330" cy="456674"/>
              </a:xfrm>
              <a:prstGeom prst="rect">
                <a:avLst/>
              </a:prstGeom>
              <a:solidFill>
                <a:schemeClr val="bg1"/>
              </a:solidFill>
              <a:ln w="9525">
                <a:noFill/>
                <a:miter lim="800000"/>
                <a:headEnd/>
                <a:tailEnd/>
              </a:ln>
            </p:spPr>
            <p:txBody>
              <a:bodyPr>
                <a:spAutoFit/>
              </a:bodyPr>
              <a:lstStyle/>
              <a:p>
                <a:pPr algn="ctr"/>
                <a:r>
                  <a:rPr lang="zh-CN" altLang="en-US" sz="1200">
                    <a:latin typeface="Calibri" pitchFamily="34" charset="0"/>
                  </a:rPr>
                  <a:t>中国工程院原副院长邬贺铨院士为学院师生做学术前沿讲座</a:t>
                </a:r>
              </a:p>
            </p:txBody>
          </p:sp>
        </p:grpSp>
        <p:grpSp>
          <p:nvGrpSpPr>
            <p:cNvPr id="16420" name="组合 65"/>
            <p:cNvGrpSpPr>
              <a:grpSpLocks/>
            </p:cNvGrpSpPr>
            <p:nvPr/>
          </p:nvGrpSpPr>
          <p:grpSpPr bwMode="auto">
            <a:xfrm>
              <a:off x="4643438" y="4785709"/>
              <a:ext cx="2214692" cy="1731696"/>
              <a:chOff x="4362608" y="1904298"/>
              <a:chExt cx="2566979" cy="1957550"/>
            </a:xfrm>
          </p:grpSpPr>
          <p:pic>
            <p:nvPicPr>
              <p:cNvPr id="40" name="Picture 2" descr="D:\杂类\学院校庆\展板照片\杨炳儒鉴定会\IMG_4964.JPG"/>
              <p:cNvPicPr>
                <a:picLocks noChangeAspect="1" noChangeArrowheads="1"/>
              </p:cNvPicPr>
              <p:nvPr/>
            </p:nvPicPr>
            <p:blipFill>
              <a:blip r:embed="rId4" cstate="print"/>
              <a:srcRect/>
              <a:stretch>
                <a:fillRect/>
              </a:stretch>
            </p:blipFill>
            <p:spPr bwMode="auto">
              <a:xfrm>
                <a:off x="4429136" y="1904586"/>
                <a:ext cx="2500740" cy="1667524"/>
              </a:xfrm>
              <a:prstGeom prst="rect">
                <a:avLst/>
              </a:prstGeom>
              <a:ln>
                <a:noFill/>
              </a:ln>
              <a:effectLst>
                <a:outerShdw blurRad="292100" dist="139700" dir="2700000" algn="tl" rotWithShape="0">
                  <a:srgbClr val="333333">
                    <a:alpha val="65000"/>
                  </a:srgbClr>
                </a:outerShdw>
              </a:effectLst>
            </p:spPr>
          </p:pic>
          <p:sp>
            <p:nvSpPr>
              <p:cNvPr id="16428" name="TextBox 40"/>
              <p:cNvSpPr txBox="1">
                <a:spLocks noChangeArrowheads="1"/>
              </p:cNvSpPr>
              <p:nvPr/>
            </p:nvSpPr>
            <p:spPr bwMode="auto">
              <a:xfrm>
                <a:off x="4362608" y="3548722"/>
                <a:ext cx="2566847" cy="313126"/>
              </a:xfrm>
              <a:prstGeom prst="rect">
                <a:avLst/>
              </a:prstGeom>
              <a:solidFill>
                <a:schemeClr val="bg1"/>
              </a:solidFill>
              <a:ln w="9525">
                <a:noFill/>
                <a:miter lim="800000"/>
                <a:headEnd/>
                <a:tailEnd/>
              </a:ln>
            </p:spPr>
            <p:txBody>
              <a:bodyPr>
                <a:spAutoFit/>
              </a:bodyPr>
              <a:lstStyle/>
              <a:p>
                <a:pPr algn="ctr"/>
                <a:r>
                  <a:rPr lang="en-US" altLang="zh-CN" sz="1200">
                    <a:latin typeface="Calibri" pitchFamily="34" charset="0"/>
                  </a:rPr>
                  <a:t>KM</a:t>
                </a:r>
                <a:r>
                  <a:rPr lang="zh-CN" altLang="en-US" sz="1200">
                    <a:latin typeface="Calibri" pitchFamily="34" charset="0"/>
                  </a:rPr>
                  <a:t>教学论课题鉴定会</a:t>
                </a:r>
              </a:p>
            </p:txBody>
          </p:sp>
        </p:grpSp>
        <p:grpSp>
          <p:nvGrpSpPr>
            <p:cNvPr id="16421" name="组合 51"/>
            <p:cNvGrpSpPr>
              <a:grpSpLocks/>
            </p:cNvGrpSpPr>
            <p:nvPr/>
          </p:nvGrpSpPr>
          <p:grpSpPr bwMode="auto">
            <a:xfrm>
              <a:off x="6915411" y="4778024"/>
              <a:ext cx="2044946" cy="1926088"/>
              <a:chOff x="6143636" y="4409713"/>
              <a:chExt cx="2422228" cy="2280559"/>
            </a:xfrm>
          </p:grpSpPr>
          <p:pic>
            <p:nvPicPr>
              <p:cNvPr id="59396" name="Picture 4" descr="D:\杂类\学院校庆\展板照片\教材.jpg"/>
              <p:cNvPicPr>
                <a:picLocks noChangeAspect="1" noChangeArrowheads="1"/>
              </p:cNvPicPr>
              <p:nvPr/>
            </p:nvPicPr>
            <p:blipFill>
              <a:blip r:embed="rId5" cstate="print">
                <a:lum bright="20000"/>
              </a:blip>
              <a:srcRect/>
              <a:stretch>
                <a:fillRect/>
              </a:stretch>
            </p:blipFill>
            <p:spPr bwMode="auto">
              <a:xfrm>
                <a:off x="6143779" y="4409713"/>
                <a:ext cx="2422085" cy="1735331"/>
              </a:xfrm>
              <a:prstGeom prst="rect">
                <a:avLst/>
              </a:prstGeom>
              <a:ln>
                <a:noFill/>
              </a:ln>
              <a:effectLst>
                <a:outerShdw blurRad="292100" dist="139700" dir="2700000" algn="tl" rotWithShape="0">
                  <a:srgbClr val="333333">
                    <a:alpha val="65000"/>
                  </a:srgbClr>
                </a:outerShdw>
              </a:effectLst>
            </p:spPr>
          </p:pic>
          <p:sp>
            <p:nvSpPr>
              <p:cNvPr id="16426" name="TextBox 48"/>
              <p:cNvSpPr txBox="1">
                <a:spLocks noChangeArrowheads="1"/>
              </p:cNvSpPr>
              <p:nvPr/>
            </p:nvSpPr>
            <p:spPr bwMode="auto">
              <a:xfrm>
                <a:off x="6143636" y="6143644"/>
                <a:ext cx="2415712" cy="546628"/>
              </a:xfrm>
              <a:prstGeom prst="rect">
                <a:avLst/>
              </a:prstGeom>
              <a:solidFill>
                <a:schemeClr val="bg1"/>
              </a:solidFill>
              <a:ln w="9525">
                <a:noFill/>
                <a:miter lim="800000"/>
                <a:headEnd/>
                <a:tailEnd/>
              </a:ln>
            </p:spPr>
            <p:txBody>
              <a:bodyPr>
                <a:spAutoFit/>
              </a:bodyPr>
              <a:lstStyle/>
              <a:p>
                <a:pPr algn="ctr"/>
                <a:r>
                  <a:rPr lang="zh-CN" altLang="en-US" sz="1200">
                    <a:latin typeface="Calibri" pitchFamily="34" charset="0"/>
                  </a:rPr>
                  <a:t>学院教师出版的</a:t>
                </a:r>
                <a:endParaRPr lang="en-US" altLang="zh-CN" sz="1200">
                  <a:latin typeface="Calibri" pitchFamily="34" charset="0"/>
                </a:endParaRPr>
              </a:p>
              <a:p>
                <a:pPr algn="ctr"/>
                <a:r>
                  <a:rPr lang="zh-CN" altLang="en-US" sz="1200">
                    <a:latin typeface="Calibri" pitchFamily="34" charset="0"/>
                  </a:rPr>
                  <a:t>各类精品教材</a:t>
                </a:r>
              </a:p>
            </p:txBody>
          </p:sp>
        </p:grpSp>
        <p:grpSp>
          <p:nvGrpSpPr>
            <p:cNvPr id="16422" name="组合 53"/>
            <p:cNvGrpSpPr>
              <a:grpSpLocks/>
            </p:cNvGrpSpPr>
            <p:nvPr/>
          </p:nvGrpSpPr>
          <p:grpSpPr bwMode="auto">
            <a:xfrm>
              <a:off x="2357249" y="4786322"/>
              <a:ext cx="2357627" cy="1857389"/>
              <a:chOff x="6158876" y="785794"/>
              <a:chExt cx="2643206" cy="2082180"/>
            </a:xfrm>
          </p:grpSpPr>
          <p:pic>
            <p:nvPicPr>
              <p:cNvPr id="16423" name="Picture 45" descr="F:\信息报送\【计通】美国国家工程院Randal E.Bryant院士来计通学院讲学\1+讲座现场.jpg"/>
              <p:cNvPicPr>
                <a:picLocks noChangeAspect="1" noChangeArrowheads="1"/>
              </p:cNvPicPr>
              <p:nvPr/>
            </p:nvPicPr>
            <p:blipFill>
              <a:blip r:embed="rId6" cstate="print"/>
              <a:srcRect/>
              <a:stretch>
                <a:fillRect/>
              </a:stretch>
            </p:blipFill>
            <p:spPr bwMode="auto">
              <a:xfrm>
                <a:off x="6215074" y="785794"/>
                <a:ext cx="2500330" cy="1643074"/>
              </a:xfrm>
              <a:prstGeom prst="rect">
                <a:avLst/>
              </a:prstGeom>
              <a:noFill/>
              <a:ln w="9525">
                <a:noFill/>
                <a:miter lim="800000"/>
                <a:headEnd/>
                <a:tailEnd/>
              </a:ln>
            </p:spPr>
          </p:pic>
          <p:sp>
            <p:nvSpPr>
              <p:cNvPr id="16424" name="TextBox 52"/>
              <p:cNvSpPr txBox="1">
                <a:spLocks noChangeArrowheads="1"/>
              </p:cNvSpPr>
              <p:nvPr/>
            </p:nvSpPr>
            <p:spPr bwMode="auto">
              <a:xfrm>
                <a:off x="6158876" y="2406309"/>
                <a:ext cx="2643206" cy="461665"/>
              </a:xfrm>
              <a:prstGeom prst="rect">
                <a:avLst/>
              </a:prstGeom>
              <a:solidFill>
                <a:schemeClr val="bg1"/>
              </a:solidFill>
              <a:ln w="9525">
                <a:noFill/>
                <a:miter lim="800000"/>
                <a:headEnd/>
                <a:tailEnd/>
              </a:ln>
            </p:spPr>
            <p:txBody>
              <a:bodyPr>
                <a:spAutoFit/>
              </a:bodyPr>
              <a:lstStyle/>
              <a:p>
                <a:pPr algn="ctr"/>
                <a:r>
                  <a:rPr lang="zh-CN" altLang="en-US" sz="1200"/>
                  <a:t>美国国家工程院</a:t>
                </a:r>
                <a:r>
                  <a:rPr lang="en-US" altLang="zh-CN" sz="1200"/>
                  <a:t>Randal E.Bryant</a:t>
                </a:r>
                <a:r>
                  <a:rPr lang="zh-CN" altLang="en-US" sz="1200"/>
                  <a:t>院士</a:t>
                </a:r>
                <a:r>
                  <a:rPr lang="zh-CN" altLang="en-US" sz="1200">
                    <a:latin typeface="Calibri" pitchFamily="34" charset="0"/>
                  </a:rPr>
                  <a:t>为学院师生做学术前沿讲座</a:t>
                </a:r>
                <a:endParaRPr lang="zh-CN" altLang="en-US" sz="1200"/>
              </a:p>
            </p:txBody>
          </p:sp>
        </p:grpSp>
      </p:grpSp>
      <p:grpSp>
        <p:nvGrpSpPr>
          <p:cNvPr id="8" name="组合 53"/>
          <p:cNvGrpSpPr>
            <a:grpSpLocks/>
          </p:cNvGrpSpPr>
          <p:nvPr/>
        </p:nvGrpSpPr>
        <p:grpSpPr bwMode="auto">
          <a:xfrm>
            <a:off x="5957888" y="1357313"/>
            <a:ext cx="2998787" cy="3378200"/>
            <a:chOff x="5958400" y="1357298"/>
            <a:chExt cx="2998128" cy="3378840"/>
          </a:xfrm>
        </p:grpSpPr>
        <p:pic>
          <p:nvPicPr>
            <p:cNvPr id="59394" name="Picture 2" descr="D:\杂类\学院校庆\展板照片\新建文件夹\杨炳儒\获奖证书\教学获奖\7-2 北京高教会一等奖.jpg"/>
            <p:cNvPicPr>
              <a:picLocks noChangeAspect="1" noChangeArrowheads="1"/>
            </p:cNvPicPr>
            <p:nvPr/>
          </p:nvPicPr>
          <p:blipFill>
            <a:blip r:embed="rId7" cstate="print"/>
            <a:srcRect/>
            <a:stretch>
              <a:fillRect/>
            </a:stretch>
          </p:blipFill>
          <p:spPr bwMode="auto">
            <a:xfrm>
              <a:off x="7215206" y="3357562"/>
              <a:ext cx="1741322" cy="126614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9393" name="Picture 1" descr="D:\杂类\学院校庆\宣传页和展板\所用照片\王志良科技成果奖.jpg"/>
            <p:cNvPicPr>
              <a:picLocks noChangeAspect="1" noChangeArrowheads="1"/>
            </p:cNvPicPr>
            <p:nvPr/>
          </p:nvPicPr>
          <p:blipFill>
            <a:blip r:embed="rId8" cstate="print"/>
            <a:srcRect/>
            <a:stretch>
              <a:fillRect/>
            </a:stretch>
          </p:blipFill>
          <p:spPr bwMode="auto">
            <a:xfrm>
              <a:off x="6027215" y="3143248"/>
              <a:ext cx="1091389" cy="15928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6417" name="Picture 51" descr="C:\Users\youth\Desktop\img129.jpg"/>
            <p:cNvPicPr>
              <a:picLocks noChangeAspect="1" noChangeArrowheads="1"/>
            </p:cNvPicPr>
            <p:nvPr/>
          </p:nvPicPr>
          <p:blipFill>
            <a:blip r:embed="rId9" cstate="print"/>
            <a:srcRect/>
            <a:stretch>
              <a:fillRect/>
            </a:stretch>
          </p:blipFill>
          <p:spPr bwMode="auto">
            <a:xfrm>
              <a:off x="7358082" y="1370861"/>
              <a:ext cx="1363949" cy="1928826"/>
            </a:xfrm>
            <a:prstGeom prst="rect">
              <a:avLst/>
            </a:prstGeom>
            <a:noFill/>
            <a:ln w="9525">
              <a:noFill/>
              <a:miter lim="800000"/>
              <a:headEnd/>
              <a:tailEnd/>
            </a:ln>
          </p:spPr>
        </p:pic>
        <p:pic>
          <p:nvPicPr>
            <p:cNvPr id="16418" name="Picture 53" descr="C:\Users\youth\Desktop\精品课1.jpg"/>
            <p:cNvPicPr>
              <a:picLocks noChangeAspect="1" noChangeArrowheads="1"/>
            </p:cNvPicPr>
            <p:nvPr/>
          </p:nvPicPr>
          <p:blipFill>
            <a:blip r:embed="rId10" cstate="print"/>
            <a:srcRect/>
            <a:stretch>
              <a:fillRect/>
            </a:stretch>
          </p:blipFill>
          <p:spPr bwMode="auto">
            <a:xfrm>
              <a:off x="5958400" y="1357298"/>
              <a:ext cx="1256806" cy="1786474"/>
            </a:xfrm>
            <a:prstGeom prst="rect">
              <a:avLst/>
            </a:prstGeom>
            <a:noFill/>
            <a:ln w="9525">
              <a:noFill/>
              <a:miter lim="800000"/>
              <a:headEnd/>
              <a:tailEnd/>
            </a:ln>
          </p:spPr>
        </p:pic>
      </p:grpSp>
      <p:grpSp>
        <p:nvGrpSpPr>
          <p:cNvPr id="52" name="Group 33"/>
          <p:cNvGrpSpPr>
            <a:grpSpLocks/>
          </p:cNvGrpSpPr>
          <p:nvPr/>
        </p:nvGrpSpPr>
        <p:grpSpPr bwMode="auto">
          <a:xfrm>
            <a:off x="683568" y="980728"/>
            <a:ext cx="3600450" cy="593725"/>
            <a:chOff x="612" y="799"/>
            <a:chExt cx="2268" cy="374"/>
          </a:xfrm>
        </p:grpSpPr>
        <p:sp>
          <p:nvSpPr>
            <p:cNvPr id="53" name="AutoShape 34"/>
            <p:cNvSpPr>
              <a:spLocks noChangeArrowheads="1"/>
            </p:cNvSpPr>
            <p:nvPr/>
          </p:nvSpPr>
          <p:spPr bwMode="auto">
            <a:xfrm>
              <a:off x="696" y="799"/>
              <a:ext cx="2184" cy="374"/>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eaLnBrk="0" fontAlgn="auto" hangingPunct="0">
                <a:spcBef>
                  <a:spcPct val="20000"/>
                </a:spcBef>
                <a:spcAft>
                  <a:spcPts val="0"/>
                </a:spcAft>
                <a:buFont typeface="Arial" charset="0"/>
                <a:buNone/>
                <a:defRPr/>
              </a:pPr>
              <a:r>
                <a:rPr lang="zh-CN" altLang="en-US" sz="2800" dirty="0">
                  <a:effectLst>
                    <a:outerShdw blurRad="38100" dist="38100" dir="2700000" algn="tl">
                      <a:srgbClr val="C0C0C0"/>
                    </a:outerShdw>
                  </a:effectLst>
                  <a:latin typeface="Arial" charset="0"/>
                  <a:ea typeface="华文行楷" pitchFamily="2" charset="-122"/>
                </a:rPr>
                <a:t>人才培养</a:t>
              </a:r>
            </a:p>
          </p:txBody>
        </p:sp>
        <p:sp>
          <p:nvSpPr>
            <p:cNvPr id="54" name="AutoShape 35"/>
            <p:cNvSpPr>
              <a:spLocks noChangeArrowheads="1"/>
            </p:cNvSpPr>
            <p:nvPr/>
          </p:nvSpPr>
          <p:spPr bwMode="auto">
            <a:xfrm>
              <a:off x="612" y="870"/>
              <a:ext cx="235" cy="231"/>
            </a:xfrm>
            <a:prstGeom prst="roundRect">
              <a:avLst>
                <a:gd name="adj" fmla="val 0"/>
              </a:avLst>
            </a:prstGeom>
            <a:solidFill>
              <a:schemeClr val="bg1"/>
            </a:solidFill>
            <a:ln w="9525" algn="ctr">
              <a:noFill/>
              <a:round/>
              <a:headEnd/>
              <a:tailEnd/>
            </a:ln>
            <a:effectLst>
              <a:outerShdw dist="35921" dir="2700000" algn="ctr" rotWithShape="0">
                <a:schemeClr val="tx1">
                  <a:alpha val="50000"/>
                </a:schemeClr>
              </a:outerShdw>
            </a:effectLst>
          </p:spPr>
          <p:txBody>
            <a:bodyPr wrap="none" anchor="ctr"/>
            <a:lstStyle/>
            <a:p>
              <a:pPr algn="ctr" eaLnBrk="0" fontAlgn="auto" hangingPunct="0">
                <a:spcBef>
                  <a:spcPts val="0"/>
                </a:spcBef>
                <a:spcAft>
                  <a:spcPts val="0"/>
                </a:spcAft>
                <a:defRPr/>
              </a:pPr>
              <a:endParaRPr lang="zh-CN" altLang="zh-CN" sz="2800" b="1">
                <a:solidFill>
                  <a:srgbClr val="FF6600"/>
                </a:solidFill>
                <a:effectLst>
                  <a:outerShdw blurRad="38100" dist="38100" dir="2700000" algn="tl">
                    <a:srgbClr val="C0C0C0"/>
                  </a:outerShdw>
                </a:effectLst>
                <a:latin typeface="Calibri" pitchFamily="34" charset="0"/>
                <a:ea typeface="宋体" charset="-122"/>
                <a:sym typeface="Wingdings" pitchFamily="2" charset="2"/>
              </a:endParaRPr>
            </a:p>
          </p:txBody>
        </p:sp>
        <p:sp>
          <p:nvSpPr>
            <p:cNvPr id="55" name="Freeform 36"/>
            <p:cNvSpPr>
              <a:spLocks/>
            </p:cNvSpPr>
            <p:nvPr/>
          </p:nvSpPr>
          <p:spPr bwMode="auto">
            <a:xfrm>
              <a:off x="627" y="805"/>
              <a:ext cx="303" cy="266"/>
            </a:xfrm>
            <a:custGeom>
              <a:avLst/>
              <a:gdLst>
                <a:gd name="T0" fmla="*/ 0 w 610"/>
                <a:gd name="T1" fmla="*/ 0 h 609"/>
                <a:gd name="T2" fmla="*/ 0 w 610"/>
                <a:gd name="T3" fmla="*/ 0 h 609"/>
                <a:gd name="T4" fmla="*/ 0 w 610"/>
                <a:gd name="T5" fmla="*/ 0 h 609"/>
                <a:gd name="T6" fmla="*/ 0 w 610"/>
                <a:gd name="T7" fmla="*/ 0 h 609"/>
                <a:gd name="T8" fmla="*/ 0 w 610"/>
                <a:gd name="T9" fmla="*/ 0 h 609"/>
                <a:gd name="T10" fmla="*/ 0 w 610"/>
                <a:gd name="T11" fmla="*/ 0 h 609"/>
                <a:gd name="T12" fmla="*/ 0 w 610"/>
                <a:gd name="T13" fmla="*/ 0 h 609"/>
                <a:gd name="T14" fmla="*/ 0 w 610"/>
                <a:gd name="T15" fmla="*/ 0 h 609"/>
                <a:gd name="T16" fmla="*/ 0 w 610"/>
                <a:gd name="T17" fmla="*/ 0 h 609"/>
                <a:gd name="T18" fmla="*/ 0 w 610"/>
                <a:gd name="T19" fmla="*/ 0 h 609"/>
                <a:gd name="T20" fmla="*/ 0 w 610"/>
                <a:gd name="T21" fmla="*/ 0 h 609"/>
                <a:gd name="T22" fmla="*/ 0 w 610"/>
                <a:gd name="T23" fmla="*/ 0 h 609"/>
                <a:gd name="T24" fmla="*/ 0 w 610"/>
                <a:gd name="T25" fmla="*/ 0 h 609"/>
                <a:gd name="T26" fmla="*/ 0 w 610"/>
                <a:gd name="T27" fmla="*/ 0 h 609"/>
                <a:gd name="T28" fmla="*/ 0 w 610"/>
                <a:gd name="T29" fmla="*/ 0 h 609"/>
                <a:gd name="T30" fmla="*/ 0 w 610"/>
                <a:gd name="T31" fmla="*/ 0 h 609"/>
                <a:gd name="T32" fmla="*/ 0 w 610"/>
                <a:gd name="T33" fmla="*/ 0 h 609"/>
                <a:gd name="T34" fmla="*/ 0 w 610"/>
                <a:gd name="T35" fmla="*/ 0 h 609"/>
                <a:gd name="T36" fmla="*/ 0 w 610"/>
                <a:gd name="T37" fmla="*/ 0 h 609"/>
                <a:gd name="T38" fmla="*/ 0 w 610"/>
                <a:gd name="T39" fmla="*/ 0 h 609"/>
                <a:gd name="T40" fmla="*/ 0 w 610"/>
                <a:gd name="T41" fmla="*/ 0 h 609"/>
                <a:gd name="T42" fmla="*/ 0 w 610"/>
                <a:gd name="T43" fmla="*/ 0 h 609"/>
                <a:gd name="T44" fmla="*/ 0 w 610"/>
                <a:gd name="T45" fmla="*/ 0 h 609"/>
                <a:gd name="T46" fmla="*/ 0 w 610"/>
                <a:gd name="T47" fmla="*/ 0 h 609"/>
                <a:gd name="T48" fmla="*/ 0 w 610"/>
                <a:gd name="T49" fmla="*/ 0 h 609"/>
                <a:gd name="T50" fmla="*/ 0 w 610"/>
                <a:gd name="T51" fmla="*/ 0 h 609"/>
                <a:gd name="T52" fmla="*/ 0 w 610"/>
                <a:gd name="T53" fmla="*/ 0 h 609"/>
                <a:gd name="T54" fmla="*/ 0 w 610"/>
                <a:gd name="T55" fmla="*/ 0 h 609"/>
                <a:gd name="T56" fmla="*/ 0 w 610"/>
                <a:gd name="T57" fmla="*/ 0 h 609"/>
                <a:gd name="T58" fmla="*/ 0 w 610"/>
                <a:gd name="T59" fmla="*/ 0 h 609"/>
                <a:gd name="T60" fmla="*/ 0 w 610"/>
                <a:gd name="T61" fmla="*/ 0 h 609"/>
                <a:gd name="T62" fmla="*/ 0 w 610"/>
                <a:gd name="T63" fmla="*/ 0 h 609"/>
                <a:gd name="T64" fmla="*/ 0 w 610"/>
                <a:gd name="T65" fmla="*/ 0 h 609"/>
                <a:gd name="T66" fmla="*/ 0 w 610"/>
                <a:gd name="T67" fmla="*/ 0 h 609"/>
                <a:gd name="T68" fmla="*/ 0 w 610"/>
                <a:gd name="T69" fmla="*/ 0 h 609"/>
                <a:gd name="T70" fmla="*/ 0 w 610"/>
                <a:gd name="T71" fmla="*/ 0 h 609"/>
                <a:gd name="T72" fmla="*/ 0 w 610"/>
                <a:gd name="T73" fmla="*/ 0 h 60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10"/>
                <a:gd name="T112" fmla="*/ 0 h 609"/>
                <a:gd name="T113" fmla="*/ 610 w 610"/>
                <a:gd name="T114" fmla="*/ 609 h 60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10" h="609">
                  <a:moveTo>
                    <a:pt x="88" y="470"/>
                  </a:moveTo>
                  <a:lnTo>
                    <a:pt x="90" y="472"/>
                  </a:lnTo>
                  <a:lnTo>
                    <a:pt x="96" y="476"/>
                  </a:lnTo>
                  <a:lnTo>
                    <a:pt x="105" y="481"/>
                  </a:lnTo>
                  <a:lnTo>
                    <a:pt x="116" y="487"/>
                  </a:lnTo>
                  <a:lnTo>
                    <a:pt x="126" y="497"/>
                  </a:lnTo>
                  <a:lnTo>
                    <a:pt x="138" y="509"/>
                  </a:lnTo>
                  <a:lnTo>
                    <a:pt x="150" y="520"/>
                  </a:lnTo>
                  <a:lnTo>
                    <a:pt x="159" y="535"/>
                  </a:lnTo>
                  <a:lnTo>
                    <a:pt x="168" y="551"/>
                  </a:lnTo>
                  <a:lnTo>
                    <a:pt x="176" y="564"/>
                  </a:lnTo>
                  <a:lnTo>
                    <a:pt x="183" y="576"/>
                  </a:lnTo>
                  <a:lnTo>
                    <a:pt x="189" y="586"/>
                  </a:lnTo>
                  <a:lnTo>
                    <a:pt x="193" y="596"/>
                  </a:lnTo>
                  <a:lnTo>
                    <a:pt x="197" y="601"/>
                  </a:lnTo>
                  <a:lnTo>
                    <a:pt x="200" y="606"/>
                  </a:lnTo>
                  <a:lnTo>
                    <a:pt x="200" y="608"/>
                  </a:lnTo>
                  <a:lnTo>
                    <a:pt x="203" y="601"/>
                  </a:lnTo>
                  <a:lnTo>
                    <a:pt x="206" y="582"/>
                  </a:lnTo>
                  <a:lnTo>
                    <a:pt x="214" y="553"/>
                  </a:lnTo>
                  <a:lnTo>
                    <a:pt x="226" y="519"/>
                  </a:lnTo>
                  <a:lnTo>
                    <a:pt x="239" y="478"/>
                  </a:lnTo>
                  <a:lnTo>
                    <a:pt x="255" y="435"/>
                  </a:lnTo>
                  <a:lnTo>
                    <a:pt x="274" y="391"/>
                  </a:lnTo>
                  <a:lnTo>
                    <a:pt x="296" y="348"/>
                  </a:lnTo>
                  <a:lnTo>
                    <a:pt x="337" y="276"/>
                  </a:lnTo>
                  <a:lnTo>
                    <a:pt x="378" y="217"/>
                  </a:lnTo>
                  <a:lnTo>
                    <a:pt x="416" y="168"/>
                  </a:lnTo>
                  <a:lnTo>
                    <a:pt x="450" y="130"/>
                  </a:lnTo>
                  <a:lnTo>
                    <a:pt x="481" y="101"/>
                  </a:lnTo>
                  <a:lnTo>
                    <a:pt x="504" y="80"/>
                  </a:lnTo>
                  <a:lnTo>
                    <a:pt x="523" y="65"/>
                  </a:lnTo>
                  <a:lnTo>
                    <a:pt x="533" y="59"/>
                  </a:lnTo>
                  <a:lnTo>
                    <a:pt x="537" y="56"/>
                  </a:lnTo>
                  <a:lnTo>
                    <a:pt x="545" y="51"/>
                  </a:lnTo>
                  <a:lnTo>
                    <a:pt x="557" y="43"/>
                  </a:lnTo>
                  <a:lnTo>
                    <a:pt x="570" y="34"/>
                  </a:lnTo>
                  <a:lnTo>
                    <a:pt x="583" y="23"/>
                  </a:lnTo>
                  <a:lnTo>
                    <a:pt x="595" y="15"/>
                  </a:lnTo>
                  <a:lnTo>
                    <a:pt x="605" y="7"/>
                  </a:lnTo>
                  <a:lnTo>
                    <a:pt x="609" y="3"/>
                  </a:lnTo>
                  <a:lnTo>
                    <a:pt x="602" y="0"/>
                  </a:lnTo>
                  <a:lnTo>
                    <a:pt x="577" y="7"/>
                  </a:lnTo>
                  <a:lnTo>
                    <a:pt x="540" y="27"/>
                  </a:lnTo>
                  <a:lnTo>
                    <a:pt x="491" y="56"/>
                  </a:lnTo>
                  <a:lnTo>
                    <a:pt x="437" y="94"/>
                  </a:lnTo>
                  <a:lnTo>
                    <a:pt x="382" y="141"/>
                  </a:lnTo>
                  <a:lnTo>
                    <a:pt x="328" y="193"/>
                  </a:lnTo>
                  <a:lnTo>
                    <a:pt x="279" y="253"/>
                  </a:lnTo>
                  <a:lnTo>
                    <a:pt x="268" y="266"/>
                  </a:lnTo>
                  <a:lnTo>
                    <a:pt x="254" y="287"/>
                  </a:lnTo>
                  <a:lnTo>
                    <a:pt x="237" y="311"/>
                  </a:lnTo>
                  <a:lnTo>
                    <a:pt x="218" y="337"/>
                  </a:lnTo>
                  <a:lnTo>
                    <a:pt x="201" y="362"/>
                  </a:lnTo>
                  <a:lnTo>
                    <a:pt x="187" y="382"/>
                  </a:lnTo>
                  <a:lnTo>
                    <a:pt x="177" y="396"/>
                  </a:lnTo>
                  <a:lnTo>
                    <a:pt x="174" y="403"/>
                  </a:lnTo>
                  <a:lnTo>
                    <a:pt x="170" y="399"/>
                  </a:lnTo>
                  <a:lnTo>
                    <a:pt x="160" y="390"/>
                  </a:lnTo>
                  <a:lnTo>
                    <a:pt x="147" y="378"/>
                  </a:lnTo>
                  <a:lnTo>
                    <a:pt x="130" y="365"/>
                  </a:lnTo>
                  <a:lnTo>
                    <a:pt x="112" y="353"/>
                  </a:lnTo>
                  <a:lnTo>
                    <a:pt x="93" y="344"/>
                  </a:lnTo>
                  <a:lnTo>
                    <a:pt x="75" y="340"/>
                  </a:lnTo>
                  <a:lnTo>
                    <a:pt x="58" y="345"/>
                  </a:lnTo>
                  <a:lnTo>
                    <a:pt x="43" y="356"/>
                  </a:lnTo>
                  <a:lnTo>
                    <a:pt x="31" y="369"/>
                  </a:lnTo>
                  <a:lnTo>
                    <a:pt x="21" y="383"/>
                  </a:lnTo>
                  <a:lnTo>
                    <a:pt x="13" y="398"/>
                  </a:lnTo>
                  <a:lnTo>
                    <a:pt x="7" y="411"/>
                  </a:lnTo>
                  <a:lnTo>
                    <a:pt x="3" y="423"/>
                  </a:lnTo>
                  <a:lnTo>
                    <a:pt x="1" y="431"/>
                  </a:lnTo>
                  <a:lnTo>
                    <a:pt x="0" y="433"/>
                  </a:lnTo>
                  <a:lnTo>
                    <a:pt x="88" y="470"/>
                  </a:lnTo>
                </a:path>
              </a:pathLst>
            </a:custGeom>
            <a:solidFill>
              <a:srgbClr val="FF3300"/>
            </a:solidFill>
            <a:ln w="9525" cap="rnd">
              <a:noFill/>
              <a:round/>
              <a:headEnd/>
              <a:tailEnd/>
            </a:ln>
          </p:spPr>
          <p:txBody>
            <a:bodyPr/>
            <a:lstStyle/>
            <a:p>
              <a:endParaRPr lang="zh-CN" altLang="en-US"/>
            </a:p>
          </p:txBody>
        </p:sp>
      </p:grpSp>
      <p:sp>
        <p:nvSpPr>
          <p:cNvPr id="57" name="TextBox 56"/>
          <p:cNvSpPr txBox="1"/>
          <p:nvPr/>
        </p:nvSpPr>
        <p:spPr>
          <a:xfrm>
            <a:off x="2334444" y="188640"/>
            <a:ext cx="4829844" cy="646331"/>
          </a:xfrm>
          <a:prstGeom prst="rect">
            <a:avLst/>
          </a:prstGeom>
          <a:noFill/>
        </p:spPr>
        <p:txBody>
          <a:bodyPr wrap="square" rtlCol="0">
            <a:spAutoFit/>
          </a:bodyPr>
          <a:lstStyle/>
          <a:p>
            <a:r>
              <a:rPr lang="zh-CN" altLang="en-US" sz="3600" dirty="0" smtClean="0">
                <a:latin typeface="华文行楷" panose="02010800040101010101" pitchFamily="2" charset="-122"/>
                <a:ea typeface="华文行楷" panose="02010800040101010101" pitchFamily="2" charset="-122"/>
              </a:rPr>
              <a:t>计算机与通信工</a:t>
            </a:r>
            <a:r>
              <a:rPr lang="zh-CN" altLang="en-US" sz="3600" dirty="0">
                <a:latin typeface="华文行楷" panose="02010800040101010101" pitchFamily="2" charset="-122"/>
                <a:ea typeface="华文行楷" panose="02010800040101010101" pitchFamily="2" charset="-122"/>
              </a:rPr>
              <a:t>程</a:t>
            </a:r>
            <a:r>
              <a:rPr lang="zh-CN" altLang="en-US" sz="3600" dirty="0" smtClean="0">
                <a:latin typeface="华文行楷" panose="02010800040101010101" pitchFamily="2" charset="-122"/>
                <a:ea typeface="华文行楷" panose="02010800040101010101" pitchFamily="2" charset="-122"/>
              </a:rPr>
              <a:t>学院</a:t>
            </a:r>
            <a:endParaRPr lang="zh-CN" altLang="en-US" sz="3600" dirty="0">
              <a:latin typeface="华文行楷" panose="02010800040101010101" pitchFamily="2" charset="-122"/>
              <a:ea typeface="华文行楷" panose="02010800040101010101" pitchFamily="2" charset="-122"/>
            </a:endParaRPr>
          </a:p>
        </p:txBody>
      </p:sp>
    </p:spTree>
  </p:cSld>
  <p:clrMapOvr>
    <a:masterClrMapping/>
  </p:clrMapOvr>
  <p:transition>
    <p:cover dir="l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blinds(horizontal)">
                                      <p:cBhvr>
                                        <p:cTn id="7" dur="500"/>
                                        <p:tgtEl>
                                          <p:spTgt spid="6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10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4"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slide(fromBottom)">
                                      <p:cBhvr>
                                        <p:cTn id="17" dur="1000"/>
                                        <p:tgtEl>
                                          <p:spTgt spid="3"/>
                                        </p:tgtEl>
                                      </p:cBhvr>
                                    </p:animEffect>
                                  </p:childTnLst>
                                </p:cTn>
                              </p:par>
                            </p:childTnLst>
                          </p:cTn>
                        </p:par>
                        <p:par>
                          <p:cTn id="18" fill="hold">
                            <p:stCondLst>
                              <p:cond delay="1000"/>
                            </p:stCondLst>
                            <p:childTnLst>
                              <p:par>
                                <p:cTn id="19" presetID="12" presetClass="entr" presetSubtype="1" fill="hold" nodeType="afterEffect">
                                  <p:stCondLst>
                                    <p:cond delay="0"/>
                                  </p:stCondLst>
                                  <p:childTnLst>
                                    <p:set>
                                      <p:cBhvr>
                                        <p:cTn id="20" dur="1" fill="hold">
                                          <p:stCondLst>
                                            <p:cond delay="0"/>
                                          </p:stCondLst>
                                        </p:cTn>
                                        <p:tgtEl>
                                          <p:spTgt spid="52"/>
                                        </p:tgtEl>
                                        <p:attrNameLst>
                                          <p:attrName>style.visibility</p:attrName>
                                        </p:attrNameLst>
                                      </p:cBhvr>
                                      <p:to>
                                        <p:strVal val="visible"/>
                                      </p:to>
                                    </p:set>
                                    <p:animEffect transition="in" filter="slide(fromTop)">
                                      <p:cBhvr>
                                        <p:cTn id="21"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0" y="0"/>
            <a:ext cx="9144000" cy="896526"/>
          </a:xfrm>
          <a:prstGeom prst="rect">
            <a:avLst/>
          </a:prstGeom>
          <a:gradFill>
            <a:gsLst>
              <a:gs pos="0">
                <a:schemeClr val="accent1">
                  <a:tint val="66000"/>
                  <a:satMod val="160000"/>
                </a:schemeClr>
              </a:gs>
              <a:gs pos="30000">
                <a:schemeClr val="accent1">
                  <a:tint val="44500"/>
                  <a:satMod val="160000"/>
                  <a:alpha val="74000"/>
                </a:schemeClr>
              </a:gs>
              <a:gs pos="100000">
                <a:schemeClr val="accent1">
                  <a:tint val="23500"/>
                  <a:satMod val="16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灯片编号占位符 5"/>
          <p:cNvSpPr txBox="1">
            <a:spLocks noGrp="1"/>
          </p:cNvSpPr>
          <p:nvPr/>
        </p:nvSpPr>
        <p:spPr>
          <a:xfrm>
            <a:off x="7924800" y="6356350"/>
            <a:ext cx="762000" cy="365125"/>
          </a:xfrm>
          <a:prstGeom prst="rect">
            <a:avLst/>
          </a:prstGeom>
          <a:noFill/>
        </p:spPr>
        <p:txBody>
          <a:bodyPr lIns="0" tIns="0" rIns="0" bIns="0" anchor="b"/>
          <a:lstStyle/>
          <a:p>
            <a:pPr algn="r" fontAlgn="auto">
              <a:lnSpc>
                <a:spcPct val="120000"/>
              </a:lnSpc>
              <a:spcBef>
                <a:spcPts val="0"/>
              </a:spcBef>
              <a:spcAft>
                <a:spcPts val="0"/>
              </a:spcAft>
              <a:buClr>
                <a:srgbClr val="FFFFCC"/>
              </a:buClr>
              <a:buSzPct val="80000"/>
              <a:buFont typeface="Wingdings" pitchFamily="2" charset="2"/>
              <a:buNone/>
              <a:defRPr/>
            </a:pPr>
            <a:fld id="{FDC62D78-5563-4CC5-BD13-BCA020F14D88}" type="slidenum">
              <a:rPr lang="en-US" altLang="zh-CN" sz="1200">
                <a:solidFill>
                  <a:schemeClr val="tx2">
                    <a:shade val="90000"/>
                  </a:schemeClr>
                </a:solidFill>
                <a:latin typeface="+mn-lt"/>
                <a:ea typeface="+mn-ea"/>
              </a:rPr>
              <a:pPr algn="r" fontAlgn="auto">
                <a:lnSpc>
                  <a:spcPct val="120000"/>
                </a:lnSpc>
                <a:spcBef>
                  <a:spcPts val="0"/>
                </a:spcBef>
                <a:spcAft>
                  <a:spcPts val="0"/>
                </a:spcAft>
                <a:buClr>
                  <a:srgbClr val="FFFFCC"/>
                </a:buClr>
                <a:buSzPct val="80000"/>
                <a:buFont typeface="Wingdings" pitchFamily="2" charset="2"/>
                <a:buNone/>
                <a:defRPr/>
              </a:pPr>
              <a:t>9</a:t>
            </a:fld>
            <a:endParaRPr lang="en-US" altLang="zh-CN" sz="1200">
              <a:solidFill>
                <a:schemeClr val="tx2">
                  <a:shade val="90000"/>
                </a:schemeClr>
              </a:solidFill>
              <a:latin typeface="+mn-lt"/>
              <a:ea typeface="+mn-ea"/>
            </a:endParaRPr>
          </a:p>
        </p:txBody>
      </p:sp>
      <p:sp>
        <p:nvSpPr>
          <p:cNvPr id="2052" name="Line 4"/>
          <p:cNvSpPr>
            <a:spLocks noChangeShapeType="1"/>
          </p:cNvSpPr>
          <p:nvPr/>
        </p:nvSpPr>
        <p:spPr bwMode="auto">
          <a:xfrm>
            <a:off x="1390650" y="1519238"/>
            <a:ext cx="930275" cy="0"/>
          </a:xfrm>
          <a:prstGeom prst="line">
            <a:avLst/>
          </a:prstGeom>
          <a:noFill/>
          <a:ln w="12700" cap="sq">
            <a:noFill/>
            <a:round/>
            <a:headEnd/>
            <a:tailEnd/>
          </a:ln>
        </p:spPr>
        <p:txBody>
          <a:bodyPr/>
          <a:lstStyle/>
          <a:p>
            <a:endParaRPr lang="zh-CN" altLang="en-US"/>
          </a:p>
        </p:txBody>
      </p:sp>
      <p:sp>
        <p:nvSpPr>
          <p:cNvPr id="2053" name="Line 5"/>
          <p:cNvSpPr>
            <a:spLocks noChangeShapeType="1"/>
          </p:cNvSpPr>
          <p:nvPr/>
        </p:nvSpPr>
        <p:spPr bwMode="auto">
          <a:xfrm>
            <a:off x="2320925" y="1519238"/>
            <a:ext cx="182563" cy="0"/>
          </a:xfrm>
          <a:prstGeom prst="line">
            <a:avLst/>
          </a:prstGeom>
          <a:noFill/>
          <a:ln w="12700" cap="sq">
            <a:noFill/>
            <a:round/>
            <a:headEnd/>
            <a:tailEnd/>
          </a:ln>
        </p:spPr>
        <p:txBody>
          <a:bodyPr/>
          <a:lstStyle/>
          <a:p>
            <a:endParaRPr lang="zh-CN" altLang="en-US"/>
          </a:p>
        </p:txBody>
      </p:sp>
      <p:sp>
        <p:nvSpPr>
          <p:cNvPr id="2056" name="Line 7"/>
          <p:cNvSpPr>
            <a:spLocks noChangeShapeType="1"/>
          </p:cNvSpPr>
          <p:nvPr/>
        </p:nvSpPr>
        <p:spPr bwMode="auto">
          <a:xfrm>
            <a:off x="4038600" y="2117725"/>
            <a:ext cx="0" cy="436563"/>
          </a:xfrm>
          <a:prstGeom prst="line">
            <a:avLst/>
          </a:prstGeom>
          <a:noFill/>
          <a:ln w="28575" cap="sq">
            <a:noFill/>
            <a:round/>
            <a:headEnd/>
            <a:tailEnd/>
          </a:ln>
        </p:spPr>
        <p:txBody>
          <a:bodyPr lIns="90000" tIns="46800" rIns="90000" bIns="46800" anchor="ctr">
            <a:spAutoFit/>
          </a:bodyPr>
          <a:lstStyle/>
          <a:p>
            <a:endParaRPr lang="zh-CN" altLang="en-US"/>
          </a:p>
        </p:txBody>
      </p:sp>
      <p:sp>
        <p:nvSpPr>
          <p:cNvPr id="2057" name="Line 7"/>
          <p:cNvSpPr>
            <a:spLocks noChangeShapeType="1"/>
          </p:cNvSpPr>
          <p:nvPr/>
        </p:nvSpPr>
        <p:spPr bwMode="auto">
          <a:xfrm>
            <a:off x="3824288" y="1909763"/>
            <a:ext cx="0" cy="436562"/>
          </a:xfrm>
          <a:prstGeom prst="line">
            <a:avLst/>
          </a:prstGeom>
          <a:noFill/>
          <a:ln w="28575" cap="sq">
            <a:noFill/>
            <a:round/>
            <a:headEnd/>
            <a:tailEnd/>
          </a:ln>
        </p:spPr>
        <p:txBody>
          <a:bodyPr lIns="90000" tIns="46800" rIns="90000" bIns="46800" anchor="ctr">
            <a:spAutoFit/>
          </a:bodyPr>
          <a:lstStyle/>
          <a:p>
            <a:endParaRPr lang="zh-CN" altLang="en-US"/>
          </a:p>
        </p:txBody>
      </p:sp>
      <p:sp>
        <p:nvSpPr>
          <p:cNvPr id="14" name="矩形 13"/>
          <p:cNvSpPr/>
          <p:nvPr/>
        </p:nvSpPr>
        <p:spPr>
          <a:xfrm>
            <a:off x="395288" y="1557338"/>
            <a:ext cx="6715125" cy="3187700"/>
          </a:xfrm>
          <a:prstGeom prst="rect">
            <a:avLst/>
          </a:prstGeom>
        </p:spPr>
        <p:style>
          <a:lnRef idx="1">
            <a:schemeClr val="accent5"/>
          </a:lnRef>
          <a:fillRef idx="2">
            <a:schemeClr val="accent5"/>
          </a:fillRef>
          <a:effectRef idx="1">
            <a:schemeClr val="accent5"/>
          </a:effectRef>
          <a:fontRef idx="minor">
            <a:schemeClr val="dk1"/>
          </a:fontRef>
        </p:style>
        <p:txBody>
          <a:bodyPr>
            <a:spAutoFit/>
          </a:bodyPr>
          <a:lstStyle/>
          <a:p>
            <a:pPr>
              <a:lnSpc>
                <a:spcPct val="105000"/>
              </a:lnSpc>
            </a:pPr>
            <a:r>
              <a:rPr lang="zh-CN" altLang="en-US" sz="1400" dirty="0">
                <a:solidFill>
                  <a:srgbClr val="000000"/>
                </a:solidFill>
                <a:latin typeface="华文中宋" pitchFamily="2" charset="-122"/>
                <a:ea typeface="华文中宋" pitchFamily="2" charset="-122"/>
              </a:rPr>
              <a:t>      </a:t>
            </a:r>
            <a:r>
              <a:rPr lang="zh-CN" altLang="en-US" sz="1400" dirty="0" smtClean="0">
                <a:solidFill>
                  <a:srgbClr val="000000"/>
                </a:solidFill>
                <a:latin typeface="华文中宋" pitchFamily="2" charset="-122"/>
                <a:ea typeface="华文中宋" pitchFamily="2" charset="-122"/>
              </a:rPr>
              <a:t> </a:t>
            </a:r>
            <a:r>
              <a:rPr lang="zh-CN" altLang="en-US" sz="1600" dirty="0" smtClean="0">
                <a:solidFill>
                  <a:srgbClr val="000000"/>
                </a:solidFill>
                <a:latin typeface="华文中宋" pitchFamily="2" charset="-122"/>
                <a:ea typeface="华文中宋" pitchFamily="2" charset="-122"/>
              </a:rPr>
              <a:t>多年来</a:t>
            </a:r>
            <a:r>
              <a:rPr lang="zh-CN" altLang="en-US" sz="1600" dirty="0">
                <a:solidFill>
                  <a:srgbClr val="000000"/>
                </a:solidFill>
                <a:latin typeface="华文中宋" pitchFamily="2" charset="-122"/>
                <a:ea typeface="华文中宋" pitchFamily="2" charset="-122"/>
              </a:rPr>
              <a:t>学院承担了国家科技支撑计划、“</a:t>
            </a:r>
            <a:r>
              <a:rPr lang="en-US" altLang="zh-CN" sz="1600" dirty="0">
                <a:solidFill>
                  <a:srgbClr val="000000"/>
                </a:solidFill>
                <a:latin typeface="华文中宋" pitchFamily="2" charset="-122"/>
                <a:ea typeface="华文中宋" pitchFamily="2" charset="-122"/>
              </a:rPr>
              <a:t>973”</a:t>
            </a:r>
            <a:r>
              <a:rPr lang="zh-CN" altLang="en-US" sz="1600" dirty="0">
                <a:solidFill>
                  <a:srgbClr val="000000"/>
                </a:solidFill>
                <a:latin typeface="华文中宋" pitchFamily="2" charset="-122"/>
                <a:ea typeface="华文中宋" pitchFamily="2" charset="-122"/>
              </a:rPr>
              <a:t>计划、“</a:t>
            </a:r>
            <a:r>
              <a:rPr lang="en-US" altLang="zh-CN" sz="1600" dirty="0">
                <a:solidFill>
                  <a:srgbClr val="000000"/>
                </a:solidFill>
                <a:latin typeface="华文中宋" pitchFamily="2" charset="-122"/>
                <a:ea typeface="华文中宋" pitchFamily="2" charset="-122"/>
              </a:rPr>
              <a:t>863”</a:t>
            </a:r>
            <a:r>
              <a:rPr lang="zh-CN" altLang="en-US" sz="1600" dirty="0">
                <a:solidFill>
                  <a:srgbClr val="000000"/>
                </a:solidFill>
                <a:latin typeface="华文中宋" pitchFamily="2" charset="-122"/>
                <a:ea typeface="华文中宋" pitchFamily="2" charset="-122"/>
              </a:rPr>
              <a:t>计划、国家自然科学基金项目、省部级重点科研项目等</a:t>
            </a:r>
            <a:r>
              <a:rPr lang="en-US" altLang="zh-CN" sz="1600" dirty="0">
                <a:solidFill>
                  <a:srgbClr val="000000"/>
                </a:solidFill>
                <a:latin typeface="华文中宋" pitchFamily="2" charset="-122"/>
                <a:ea typeface="华文中宋" pitchFamily="2" charset="-122"/>
              </a:rPr>
              <a:t>100</a:t>
            </a:r>
            <a:r>
              <a:rPr lang="zh-CN" altLang="en-US" sz="1600" dirty="0">
                <a:solidFill>
                  <a:srgbClr val="000000"/>
                </a:solidFill>
                <a:latin typeface="华文中宋" pitchFamily="2" charset="-122"/>
                <a:ea typeface="华文中宋" pitchFamily="2" charset="-122"/>
              </a:rPr>
              <a:t>余项，学术研究方向涵盖计算机科学与技术、网络与通信、无线移动通信系统、信息安全、物联网、云计算、三网融合等信息技术的国际前沿领域。这些研究方向为同学们开阔学术视野、本科毕业后选择继续深造、就业都提供了强有力的支撑和优势条件。</a:t>
            </a:r>
            <a:endParaRPr lang="en-US" altLang="zh-CN" sz="1600" dirty="0">
              <a:solidFill>
                <a:srgbClr val="000000"/>
              </a:solidFill>
              <a:latin typeface="华文中宋" pitchFamily="2" charset="-122"/>
              <a:ea typeface="华文中宋" pitchFamily="2" charset="-122"/>
            </a:endParaRPr>
          </a:p>
          <a:p>
            <a:pPr>
              <a:lnSpc>
                <a:spcPct val="105000"/>
              </a:lnSpc>
            </a:pPr>
            <a:r>
              <a:rPr lang="en-US" altLang="zh-CN" sz="1600" dirty="0">
                <a:solidFill>
                  <a:srgbClr val="000000"/>
                </a:solidFill>
                <a:latin typeface="华文中宋" pitchFamily="2" charset="-122"/>
                <a:ea typeface="华文中宋" pitchFamily="2" charset="-122"/>
              </a:rPr>
              <a:t>      </a:t>
            </a:r>
            <a:r>
              <a:rPr lang="zh-CN" altLang="en-US" sz="1600" dirty="0">
                <a:solidFill>
                  <a:srgbClr val="000000"/>
                </a:solidFill>
                <a:latin typeface="华文中宋" pitchFamily="2" charset="-122"/>
                <a:ea typeface="华文中宋" pitchFamily="2" charset="-122"/>
              </a:rPr>
              <a:t>学院科研成果丰硕，曾获国家科技进步一等奖、教育部自然科学二等奖、技术发明二等奖等省部级以上奖励</a:t>
            </a:r>
            <a:r>
              <a:rPr lang="en-US" altLang="zh-CN" sz="1600" dirty="0">
                <a:solidFill>
                  <a:srgbClr val="000000"/>
                </a:solidFill>
                <a:latin typeface="华文中宋" pitchFamily="2" charset="-122"/>
                <a:ea typeface="华文中宋" pitchFamily="2" charset="-122"/>
              </a:rPr>
              <a:t>20</a:t>
            </a:r>
            <a:r>
              <a:rPr lang="zh-CN" altLang="en-US" sz="1600" dirty="0">
                <a:solidFill>
                  <a:srgbClr val="000000"/>
                </a:solidFill>
                <a:latin typeface="华文中宋" pitchFamily="2" charset="-122"/>
                <a:ea typeface="华文中宋" pitchFamily="2" charset="-122"/>
              </a:rPr>
              <a:t>余项。其中，以“热连轧计算机控制系统集成”为代表的一批成果在国民经济建设中发挥了重要作用，攻克了钢铁生产计算机控制、智能优化调度、表面检测信息等技术难题，为行业企业的信息化和国家冶金材料工业的科技进步做出了重要贡献，产生了巨大的经济效益和社会效益。</a:t>
            </a:r>
          </a:p>
        </p:txBody>
      </p:sp>
      <p:pic>
        <p:nvPicPr>
          <p:cNvPr id="21" name="图片 20" descr="C:\Users\lkclear\Desktop\11.jpg"/>
          <p:cNvPicPr/>
          <p:nvPr/>
        </p:nvPicPr>
        <p:blipFill>
          <a:blip r:embed="rId4" cstate="print">
            <a:lum bright="20000"/>
          </a:blip>
          <a:srcRect/>
          <a:stretch>
            <a:fillRect/>
          </a:stretch>
        </p:blipFill>
        <p:spPr bwMode="auto">
          <a:xfrm>
            <a:off x="7256321" y="1133510"/>
            <a:ext cx="1733260" cy="257441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29" name="组合 28"/>
          <p:cNvGrpSpPr/>
          <p:nvPr/>
        </p:nvGrpSpPr>
        <p:grpSpPr>
          <a:xfrm>
            <a:off x="271206" y="4107232"/>
            <a:ext cx="8604929" cy="2485390"/>
            <a:chOff x="346075" y="4107232"/>
            <a:chExt cx="8604929" cy="2485390"/>
          </a:xfrm>
        </p:grpSpPr>
        <p:pic>
          <p:nvPicPr>
            <p:cNvPr id="2068" name="Picture 3" descr="C:\Users\youth\Desktop\获奖证书\科研获奖证书\10-2省部级11项\10-2-1 教育部自然科学二等奖2008.JPG"/>
            <p:cNvPicPr>
              <a:picLocks noChangeAspect="1" noChangeArrowheads="1"/>
            </p:cNvPicPr>
            <p:nvPr/>
          </p:nvPicPr>
          <p:blipFill>
            <a:blip r:embed="rId5" cstate="print"/>
            <a:srcRect/>
            <a:stretch>
              <a:fillRect/>
            </a:stretch>
          </p:blipFill>
          <p:spPr bwMode="auto">
            <a:xfrm>
              <a:off x="3071802" y="4115484"/>
              <a:ext cx="2792988" cy="1903442"/>
            </a:xfrm>
            <a:prstGeom prst="rect">
              <a:avLst/>
            </a:prstGeom>
            <a:noFill/>
            <a:ln w="9525">
              <a:noFill/>
              <a:miter lim="800000"/>
              <a:headEnd/>
              <a:tailEnd/>
            </a:ln>
          </p:spPr>
        </p:pic>
        <p:sp>
          <p:nvSpPr>
            <p:cNvPr id="19" name="TextBox 18"/>
            <p:cNvSpPr txBox="1"/>
            <p:nvPr/>
          </p:nvSpPr>
          <p:spPr bwMode="auto">
            <a:xfrm>
              <a:off x="369887" y="6043613"/>
              <a:ext cx="2692806" cy="523220"/>
            </a:xfrm>
            <a:prstGeom prst="rect">
              <a:avLst/>
            </a:prstGeom>
            <a:noFill/>
          </p:spPr>
          <p:txBody>
            <a:bodyPr wrap="square">
              <a:spAutoFit/>
            </a:bodyPr>
            <a:lstStyle/>
            <a:p>
              <a:pPr>
                <a:defRPr/>
              </a:pPr>
              <a:r>
                <a:rPr lang="zh-CN" altLang="en-US" sz="1400" dirty="0">
                  <a:solidFill>
                    <a:schemeClr val="dk1"/>
                  </a:solidFill>
                  <a:latin typeface="+mn-ea"/>
                  <a:ea typeface="+mn-ea"/>
                  <a:cs typeface="Verdana" pitchFamily="34" charset="0"/>
                </a:rPr>
                <a:t>杨炳儒教授获“教育部高校科研成果二等奖（技术发明奖）”</a:t>
              </a:r>
              <a:endParaRPr lang="zh-CN" altLang="en-US" sz="1400" dirty="0">
                <a:latin typeface="+mn-ea"/>
                <a:ea typeface="+mn-ea"/>
                <a:cs typeface="Verdana" pitchFamily="34" charset="0"/>
              </a:endParaRPr>
            </a:p>
          </p:txBody>
        </p:sp>
        <p:pic>
          <p:nvPicPr>
            <p:cNvPr id="2070" name="Picture 4" descr="C:\Users\youth\Desktop\获奖证书\科研获奖证书\10-2省部级11项\10-2-2教育部技术发明二等奖.JPG"/>
            <p:cNvPicPr>
              <a:picLocks noChangeAspect="1" noChangeArrowheads="1"/>
            </p:cNvPicPr>
            <p:nvPr/>
          </p:nvPicPr>
          <p:blipFill>
            <a:blip r:embed="rId6" cstate="print"/>
            <a:srcRect/>
            <a:stretch>
              <a:fillRect/>
            </a:stretch>
          </p:blipFill>
          <p:spPr bwMode="auto">
            <a:xfrm>
              <a:off x="346075" y="4122050"/>
              <a:ext cx="2724077" cy="1868336"/>
            </a:xfrm>
            <a:prstGeom prst="rect">
              <a:avLst/>
            </a:prstGeom>
            <a:noFill/>
            <a:ln w="9525">
              <a:noFill/>
              <a:miter lim="800000"/>
              <a:headEnd/>
              <a:tailEnd/>
            </a:ln>
          </p:spPr>
        </p:pic>
        <p:sp>
          <p:nvSpPr>
            <p:cNvPr id="22" name="TextBox 21"/>
            <p:cNvSpPr txBox="1"/>
            <p:nvPr/>
          </p:nvSpPr>
          <p:spPr bwMode="auto">
            <a:xfrm>
              <a:off x="3097213" y="6043613"/>
              <a:ext cx="2714625" cy="517525"/>
            </a:xfrm>
            <a:prstGeom prst="rect">
              <a:avLst/>
            </a:prstGeom>
            <a:noFill/>
          </p:spPr>
          <p:txBody>
            <a:bodyPr>
              <a:spAutoFit/>
            </a:bodyPr>
            <a:lstStyle/>
            <a:p>
              <a:pPr algn="ctr"/>
              <a:r>
                <a:rPr lang="zh-CN" altLang="en-US" sz="1400" dirty="0">
                  <a:solidFill>
                    <a:srgbClr val="000000"/>
                  </a:solidFill>
                  <a:latin typeface="宋体" pitchFamily="2" charset="-122"/>
                </a:rPr>
                <a:t>杨炳儒教授获“教育部高校科研成果二等奖（自然科学类）”</a:t>
              </a:r>
              <a:endParaRPr lang="zh-CN" altLang="en-US" sz="1400" dirty="0">
                <a:latin typeface="宋体" pitchFamily="2" charset="-122"/>
              </a:endParaRPr>
            </a:p>
          </p:txBody>
        </p:sp>
        <p:pic>
          <p:nvPicPr>
            <p:cNvPr id="2066" name="Picture 63" descr="2012-11-06 09"/>
            <p:cNvPicPr>
              <a:picLocks noChangeAspect="1" noChangeArrowheads="1"/>
            </p:cNvPicPr>
            <p:nvPr/>
          </p:nvPicPr>
          <p:blipFill>
            <a:blip r:embed="rId7" cstate="print">
              <a:lum bright="30000"/>
            </a:blip>
            <a:srcRect t="2170" b="2126"/>
            <a:stretch>
              <a:fillRect/>
            </a:stretch>
          </p:blipFill>
          <p:spPr bwMode="auto">
            <a:xfrm>
              <a:off x="5828856" y="4107232"/>
              <a:ext cx="3122148" cy="1893600"/>
            </a:xfrm>
            <a:prstGeom prst="rect">
              <a:avLst/>
            </a:prstGeom>
            <a:noFill/>
            <a:ln w="9525">
              <a:noFill/>
              <a:miter lim="800000"/>
              <a:headEnd/>
              <a:tailEnd/>
            </a:ln>
          </p:spPr>
        </p:pic>
        <p:sp>
          <p:nvSpPr>
            <p:cNvPr id="23" name="TextBox 22"/>
            <p:cNvSpPr txBox="1"/>
            <p:nvPr/>
          </p:nvSpPr>
          <p:spPr bwMode="auto">
            <a:xfrm>
              <a:off x="6038983" y="6049947"/>
              <a:ext cx="2846547" cy="542675"/>
            </a:xfrm>
            <a:prstGeom prst="rect">
              <a:avLst/>
            </a:prstGeom>
            <a:noFill/>
          </p:spPr>
          <p:txBody>
            <a:bodyPr>
              <a:spAutoFit/>
            </a:bodyPr>
            <a:lstStyle/>
            <a:p>
              <a:pPr algn="ctr">
                <a:defRPr/>
              </a:pPr>
              <a:r>
                <a:rPr lang="zh-CN" altLang="en-US" sz="1400" dirty="0">
                  <a:solidFill>
                    <a:schemeClr val="dk1"/>
                  </a:solidFill>
                  <a:latin typeface="+mn-ea"/>
                  <a:ea typeface="+mn-ea"/>
                  <a:cs typeface="Verdana" pitchFamily="34" charset="0"/>
                </a:rPr>
                <a:t>涂序彦教授获</a:t>
              </a:r>
              <a:r>
                <a:rPr lang="zh-CN" altLang="en-US" sz="1400" dirty="0"/>
                <a:t>“吴文俊人工智能科学技术奖成就奖”</a:t>
              </a:r>
              <a:endParaRPr lang="zh-CN" altLang="en-US" sz="1400" dirty="0">
                <a:latin typeface="+mn-ea"/>
                <a:ea typeface="+mn-ea"/>
              </a:endParaRPr>
            </a:p>
          </p:txBody>
        </p:sp>
      </p:grpSp>
      <p:grpSp>
        <p:nvGrpSpPr>
          <p:cNvPr id="26" name="组合 25"/>
          <p:cNvGrpSpPr/>
          <p:nvPr/>
        </p:nvGrpSpPr>
        <p:grpSpPr>
          <a:xfrm>
            <a:off x="251520" y="3657600"/>
            <a:ext cx="8755550" cy="3200400"/>
            <a:chOff x="214282" y="3657600"/>
            <a:chExt cx="8755550" cy="3200400"/>
          </a:xfrm>
        </p:grpSpPr>
        <p:grpSp>
          <p:nvGrpSpPr>
            <p:cNvPr id="27" name="组合 33"/>
            <p:cNvGrpSpPr/>
            <p:nvPr/>
          </p:nvGrpSpPr>
          <p:grpSpPr>
            <a:xfrm>
              <a:off x="214282" y="4069402"/>
              <a:ext cx="6635672" cy="2577019"/>
              <a:chOff x="357158" y="4124889"/>
              <a:chExt cx="6492796" cy="2521532"/>
            </a:xfrm>
          </p:grpSpPr>
          <p:pic>
            <p:nvPicPr>
              <p:cNvPr id="30" name="Picture 9"/>
              <p:cNvPicPr>
                <a:picLocks noChangeAspect="1" noChangeArrowheads="1"/>
              </p:cNvPicPr>
              <p:nvPr/>
            </p:nvPicPr>
            <p:blipFill>
              <a:blip r:embed="rId8" cstate="print"/>
              <a:srcRect t="517" b="11481"/>
              <a:stretch>
                <a:fillRect/>
              </a:stretch>
            </p:blipFill>
            <p:spPr bwMode="auto">
              <a:xfrm>
                <a:off x="357158" y="4195684"/>
                <a:ext cx="3430718" cy="236172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aphicFrame>
            <p:nvGraphicFramePr>
              <p:cNvPr id="35" name="Object 8"/>
              <p:cNvGraphicFramePr>
                <a:graphicFrameLocks noChangeAspect="1"/>
              </p:cNvGraphicFramePr>
              <p:nvPr/>
            </p:nvGraphicFramePr>
            <p:xfrm>
              <a:off x="3778283" y="4124889"/>
              <a:ext cx="3071671" cy="2521532"/>
            </p:xfrm>
            <a:graphic>
              <a:graphicData uri="http://schemas.openxmlformats.org/presentationml/2006/ole">
                <mc:AlternateContent xmlns:mc="http://schemas.openxmlformats.org/markup-compatibility/2006">
                  <mc:Choice xmlns:v="urn:schemas-microsoft-com:vml" Requires="v">
                    <p:oleObj spid="_x0000_s2114" name="Visio" r:id="rId9" imgW="4985004" imgH="4087368" progId="">
                      <p:embed/>
                    </p:oleObj>
                  </mc:Choice>
                  <mc:Fallback>
                    <p:oleObj name="Visio" r:id="rId9" imgW="4985004" imgH="4087368" progId="">
                      <p:embed/>
                      <p:pic>
                        <p:nvPicPr>
                          <p:cNvPr id="0" name="Object 8"/>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778283" y="4124889"/>
                            <a:ext cx="3071671" cy="2521532"/>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pic>
          <p:nvPicPr>
            <p:cNvPr id="28" name="Picture 4" descr="d:\杂类\学院校庆\宣传页和展板\所用照片\机器人.jpg"/>
            <p:cNvPicPr>
              <a:picLocks noChangeAspect="1" noChangeArrowheads="1"/>
            </p:cNvPicPr>
            <p:nvPr/>
          </p:nvPicPr>
          <p:blipFill>
            <a:blip r:embed="rId11" cstate="print">
              <a:lum bright="10000"/>
            </a:blip>
            <a:srcRect/>
            <a:stretch>
              <a:fillRect/>
            </a:stretch>
          </p:blipFill>
          <p:spPr bwMode="auto">
            <a:xfrm>
              <a:off x="6826821" y="3657600"/>
              <a:ext cx="2143011" cy="32004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grpSp>
        <p:nvGrpSpPr>
          <p:cNvPr id="32" name="Group 33"/>
          <p:cNvGrpSpPr>
            <a:grpSpLocks/>
          </p:cNvGrpSpPr>
          <p:nvPr/>
        </p:nvGrpSpPr>
        <p:grpSpPr bwMode="auto">
          <a:xfrm>
            <a:off x="683568" y="980728"/>
            <a:ext cx="3600450" cy="593725"/>
            <a:chOff x="612" y="799"/>
            <a:chExt cx="2268" cy="374"/>
          </a:xfrm>
        </p:grpSpPr>
        <p:sp>
          <p:nvSpPr>
            <p:cNvPr id="33" name="AutoShape 34"/>
            <p:cNvSpPr>
              <a:spLocks noChangeArrowheads="1"/>
            </p:cNvSpPr>
            <p:nvPr/>
          </p:nvSpPr>
          <p:spPr bwMode="auto">
            <a:xfrm>
              <a:off x="696" y="799"/>
              <a:ext cx="2184" cy="374"/>
            </a:xfrm>
            <a:prstGeom prst="roundRect">
              <a:avLst>
                <a:gd name="adj" fmla="val 4167"/>
              </a:avLst>
            </a:prstGeom>
            <a:gradFill rotWithShape="1">
              <a:gsLst>
                <a:gs pos="0">
                  <a:schemeClr val="bg1"/>
                </a:gs>
                <a:gs pos="100000">
                  <a:srgbClr val="0099FF">
                    <a:alpha val="57001"/>
                  </a:srgbClr>
                </a:gs>
              </a:gsLst>
              <a:lin ang="0" scaled="1"/>
            </a:gradFill>
            <a:ln w="9525" algn="ctr">
              <a:noFill/>
              <a:round/>
              <a:headEnd/>
              <a:tailEnd/>
            </a:ln>
            <a:effectLst/>
          </p:spPr>
          <p:txBody>
            <a:bodyPr lIns="457200" anchor="ctr"/>
            <a:lstStyle/>
            <a:p>
              <a:pPr eaLnBrk="0" fontAlgn="auto" hangingPunct="0">
                <a:spcBef>
                  <a:spcPct val="20000"/>
                </a:spcBef>
                <a:spcAft>
                  <a:spcPts val="0"/>
                </a:spcAft>
                <a:buFont typeface="Arial" charset="0"/>
                <a:buNone/>
                <a:defRPr/>
              </a:pPr>
              <a:r>
                <a:rPr lang="zh-CN" altLang="en-US" sz="2800" dirty="0">
                  <a:effectLst>
                    <a:outerShdw blurRad="38100" dist="38100" dir="2700000" algn="tl">
                      <a:srgbClr val="C0C0C0"/>
                    </a:outerShdw>
                  </a:effectLst>
                  <a:latin typeface="Arial" charset="0"/>
                  <a:ea typeface="华文行楷" pitchFamily="2" charset="-122"/>
                </a:rPr>
                <a:t>科学研究</a:t>
              </a:r>
            </a:p>
          </p:txBody>
        </p:sp>
        <p:sp>
          <p:nvSpPr>
            <p:cNvPr id="34" name="AutoShape 35"/>
            <p:cNvSpPr>
              <a:spLocks noChangeArrowheads="1"/>
            </p:cNvSpPr>
            <p:nvPr/>
          </p:nvSpPr>
          <p:spPr bwMode="auto">
            <a:xfrm>
              <a:off x="612" y="870"/>
              <a:ext cx="235" cy="231"/>
            </a:xfrm>
            <a:prstGeom prst="roundRect">
              <a:avLst>
                <a:gd name="adj" fmla="val 0"/>
              </a:avLst>
            </a:prstGeom>
            <a:solidFill>
              <a:schemeClr val="bg1"/>
            </a:solidFill>
            <a:ln w="9525" algn="ctr">
              <a:noFill/>
              <a:round/>
              <a:headEnd/>
              <a:tailEnd/>
            </a:ln>
            <a:effectLst>
              <a:outerShdw dist="35921" dir="2700000" algn="ctr" rotWithShape="0">
                <a:schemeClr val="tx1">
                  <a:alpha val="50000"/>
                </a:schemeClr>
              </a:outerShdw>
            </a:effectLst>
          </p:spPr>
          <p:txBody>
            <a:bodyPr wrap="none" anchor="ctr"/>
            <a:lstStyle/>
            <a:p>
              <a:pPr algn="ctr" eaLnBrk="0" fontAlgn="auto" hangingPunct="0">
                <a:spcBef>
                  <a:spcPts val="0"/>
                </a:spcBef>
                <a:spcAft>
                  <a:spcPts val="0"/>
                </a:spcAft>
                <a:defRPr/>
              </a:pPr>
              <a:endParaRPr lang="zh-CN" altLang="zh-CN" sz="2800" b="1">
                <a:solidFill>
                  <a:srgbClr val="FF6600"/>
                </a:solidFill>
                <a:effectLst>
                  <a:outerShdw blurRad="38100" dist="38100" dir="2700000" algn="tl">
                    <a:srgbClr val="C0C0C0"/>
                  </a:outerShdw>
                </a:effectLst>
                <a:latin typeface="Calibri" pitchFamily="34" charset="0"/>
                <a:ea typeface="宋体" charset="-122"/>
                <a:sym typeface="Wingdings" pitchFamily="2" charset="2"/>
              </a:endParaRPr>
            </a:p>
          </p:txBody>
        </p:sp>
        <p:sp>
          <p:nvSpPr>
            <p:cNvPr id="36" name="Freeform 36"/>
            <p:cNvSpPr>
              <a:spLocks/>
            </p:cNvSpPr>
            <p:nvPr/>
          </p:nvSpPr>
          <p:spPr bwMode="auto">
            <a:xfrm>
              <a:off x="627" y="805"/>
              <a:ext cx="303" cy="266"/>
            </a:xfrm>
            <a:custGeom>
              <a:avLst/>
              <a:gdLst>
                <a:gd name="T0" fmla="*/ 0 w 610"/>
                <a:gd name="T1" fmla="*/ 0 h 609"/>
                <a:gd name="T2" fmla="*/ 0 w 610"/>
                <a:gd name="T3" fmla="*/ 0 h 609"/>
                <a:gd name="T4" fmla="*/ 0 w 610"/>
                <a:gd name="T5" fmla="*/ 0 h 609"/>
                <a:gd name="T6" fmla="*/ 0 w 610"/>
                <a:gd name="T7" fmla="*/ 0 h 609"/>
                <a:gd name="T8" fmla="*/ 0 w 610"/>
                <a:gd name="T9" fmla="*/ 0 h 609"/>
                <a:gd name="T10" fmla="*/ 0 w 610"/>
                <a:gd name="T11" fmla="*/ 0 h 609"/>
                <a:gd name="T12" fmla="*/ 0 w 610"/>
                <a:gd name="T13" fmla="*/ 0 h 609"/>
                <a:gd name="T14" fmla="*/ 0 w 610"/>
                <a:gd name="T15" fmla="*/ 0 h 609"/>
                <a:gd name="T16" fmla="*/ 0 w 610"/>
                <a:gd name="T17" fmla="*/ 0 h 609"/>
                <a:gd name="T18" fmla="*/ 0 w 610"/>
                <a:gd name="T19" fmla="*/ 0 h 609"/>
                <a:gd name="T20" fmla="*/ 0 w 610"/>
                <a:gd name="T21" fmla="*/ 0 h 609"/>
                <a:gd name="T22" fmla="*/ 0 w 610"/>
                <a:gd name="T23" fmla="*/ 0 h 609"/>
                <a:gd name="T24" fmla="*/ 0 w 610"/>
                <a:gd name="T25" fmla="*/ 0 h 609"/>
                <a:gd name="T26" fmla="*/ 0 w 610"/>
                <a:gd name="T27" fmla="*/ 0 h 609"/>
                <a:gd name="T28" fmla="*/ 0 w 610"/>
                <a:gd name="T29" fmla="*/ 0 h 609"/>
                <a:gd name="T30" fmla="*/ 0 w 610"/>
                <a:gd name="T31" fmla="*/ 0 h 609"/>
                <a:gd name="T32" fmla="*/ 0 w 610"/>
                <a:gd name="T33" fmla="*/ 0 h 609"/>
                <a:gd name="T34" fmla="*/ 0 w 610"/>
                <a:gd name="T35" fmla="*/ 0 h 609"/>
                <a:gd name="T36" fmla="*/ 0 w 610"/>
                <a:gd name="T37" fmla="*/ 0 h 609"/>
                <a:gd name="T38" fmla="*/ 0 w 610"/>
                <a:gd name="T39" fmla="*/ 0 h 609"/>
                <a:gd name="T40" fmla="*/ 0 w 610"/>
                <a:gd name="T41" fmla="*/ 0 h 609"/>
                <a:gd name="T42" fmla="*/ 0 w 610"/>
                <a:gd name="T43" fmla="*/ 0 h 609"/>
                <a:gd name="T44" fmla="*/ 0 w 610"/>
                <a:gd name="T45" fmla="*/ 0 h 609"/>
                <a:gd name="T46" fmla="*/ 0 w 610"/>
                <a:gd name="T47" fmla="*/ 0 h 609"/>
                <a:gd name="T48" fmla="*/ 0 w 610"/>
                <a:gd name="T49" fmla="*/ 0 h 609"/>
                <a:gd name="T50" fmla="*/ 0 w 610"/>
                <a:gd name="T51" fmla="*/ 0 h 609"/>
                <a:gd name="T52" fmla="*/ 0 w 610"/>
                <a:gd name="T53" fmla="*/ 0 h 609"/>
                <a:gd name="T54" fmla="*/ 0 w 610"/>
                <a:gd name="T55" fmla="*/ 0 h 609"/>
                <a:gd name="T56" fmla="*/ 0 w 610"/>
                <a:gd name="T57" fmla="*/ 0 h 609"/>
                <a:gd name="T58" fmla="*/ 0 w 610"/>
                <a:gd name="T59" fmla="*/ 0 h 609"/>
                <a:gd name="T60" fmla="*/ 0 w 610"/>
                <a:gd name="T61" fmla="*/ 0 h 609"/>
                <a:gd name="T62" fmla="*/ 0 w 610"/>
                <a:gd name="T63" fmla="*/ 0 h 609"/>
                <a:gd name="T64" fmla="*/ 0 w 610"/>
                <a:gd name="T65" fmla="*/ 0 h 609"/>
                <a:gd name="T66" fmla="*/ 0 w 610"/>
                <a:gd name="T67" fmla="*/ 0 h 609"/>
                <a:gd name="T68" fmla="*/ 0 w 610"/>
                <a:gd name="T69" fmla="*/ 0 h 609"/>
                <a:gd name="T70" fmla="*/ 0 w 610"/>
                <a:gd name="T71" fmla="*/ 0 h 609"/>
                <a:gd name="T72" fmla="*/ 0 w 610"/>
                <a:gd name="T73" fmla="*/ 0 h 60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610"/>
                <a:gd name="T112" fmla="*/ 0 h 609"/>
                <a:gd name="T113" fmla="*/ 610 w 610"/>
                <a:gd name="T114" fmla="*/ 609 h 60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610" h="609">
                  <a:moveTo>
                    <a:pt x="88" y="470"/>
                  </a:moveTo>
                  <a:lnTo>
                    <a:pt x="90" y="472"/>
                  </a:lnTo>
                  <a:lnTo>
                    <a:pt x="96" y="476"/>
                  </a:lnTo>
                  <a:lnTo>
                    <a:pt x="105" y="481"/>
                  </a:lnTo>
                  <a:lnTo>
                    <a:pt x="116" y="487"/>
                  </a:lnTo>
                  <a:lnTo>
                    <a:pt x="126" y="497"/>
                  </a:lnTo>
                  <a:lnTo>
                    <a:pt x="138" y="509"/>
                  </a:lnTo>
                  <a:lnTo>
                    <a:pt x="150" y="520"/>
                  </a:lnTo>
                  <a:lnTo>
                    <a:pt x="159" y="535"/>
                  </a:lnTo>
                  <a:lnTo>
                    <a:pt x="168" y="551"/>
                  </a:lnTo>
                  <a:lnTo>
                    <a:pt x="176" y="564"/>
                  </a:lnTo>
                  <a:lnTo>
                    <a:pt x="183" y="576"/>
                  </a:lnTo>
                  <a:lnTo>
                    <a:pt x="189" y="586"/>
                  </a:lnTo>
                  <a:lnTo>
                    <a:pt x="193" y="596"/>
                  </a:lnTo>
                  <a:lnTo>
                    <a:pt x="197" y="601"/>
                  </a:lnTo>
                  <a:lnTo>
                    <a:pt x="200" y="606"/>
                  </a:lnTo>
                  <a:lnTo>
                    <a:pt x="200" y="608"/>
                  </a:lnTo>
                  <a:lnTo>
                    <a:pt x="203" y="601"/>
                  </a:lnTo>
                  <a:lnTo>
                    <a:pt x="206" y="582"/>
                  </a:lnTo>
                  <a:lnTo>
                    <a:pt x="214" y="553"/>
                  </a:lnTo>
                  <a:lnTo>
                    <a:pt x="226" y="519"/>
                  </a:lnTo>
                  <a:lnTo>
                    <a:pt x="239" y="478"/>
                  </a:lnTo>
                  <a:lnTo>
                    <a:pt x="255" y="435"/>
                  </a:lnTo>
                  <a:lnTo>
                    <a:pt x="274" y="391"/>
                  </a:lnTo>
                  <a:lnTo>
                    <a:pt x="296" y="348"/>
                  </a:lnTo>
                  <a:lnTo>
                    <a:pt x="337" y="276"/>
                  </a:lnTo>
                  <a:lnTo>
                    <a:pt x="378" y="217"/>
                  </a:lnTo>
                  <a:lnTo>
                    <a:pt x="416" y="168"/>
                  </a:lnTo>
                  <a:lnTo>
                    <a:pt x="450" y="130"/>
                  </a:lnTo>
                  <a:lnTo>
                    <a:pt x="481" y="101"/>
                  </a:lnTo>
                  <a:lnTo>
                    <a:pt x="504" y="80"/>
                  </a:lnTo>
                  <a:lnTo>
                    <a:pt x="523" y="65"/>
                  </a:lnTo>
                  <a:lnTo>
                    <a:pt x="533" y="59"/>
                  </a:lnTo>
                  <a:lnTo>
                    <a:pt x="537" y="56"/>
                  </a:lnTo>
                  <a:lnTo>
                    <a:pt x="545" y="51"/>
                  </a:lnTo>
                  <a:lnTo>
                    <a:pt x="557" y="43"/>
                  </a:lnTo>
                  <a:lnTo>
                    <a:pt x="570" y="34"/>
                  </a:lnTo>
                  <a:lnTo>
                    <a:pt x="583" y="23"/>
                  </a:lnTo>
                  <a:lnTo>
                    <a:pt x="595" y="15"/>
                  </a:lnTo>
                  <a:lnTo>
                    <a:pt x="605" y="7"/>
                  </a:lnTo>
                  <a:lnTo>
                    <a:pt x="609" y="3"/>
                  </a:lnTo>
                  <a:lnTo>
                    <a:pt x="602" y="0"/>
                  </a:lnTo>
                  <a:lnTo>
                    <a:pt x="577" y="7"/>
                  </a:lnTo>
                  <a:lnTo>
                    <a:pt x="540" y="27"/>
                  </a:lnTo>
                  <a:lnTo>
                    <a:pt x="491" y="56"/>
                  </a:lnTo>
                  <a:lnTo>
                    <a:pt x="437" y="94"/>
                  </a:lnTo>
                  <a:lnTo>
                    <a:pt x="382" y="141"/>
                  </a:lnTo>
                  <a:lnTo>
                    <a:pt x="328" y="193"/>
                  </a:lnTo>
                  <a:lnTo>
                    <a:pt x="279" y="253"/>
                  </a:lnTo>
                  <a:lnTo>
                    <a:pt x="268" y="266"/>
                  </a:lnTo>
                  <a:lnTo>
                    <a:pt x="254" y="287"/>
                  </a:lnTo>
                  <a:lnTo>
                    <a:pt x="237" y="311"/>
                  </a:lnTo>
                  <a:lnTo>
                    <a:pt x="218" y="337"/>
                  </a:lnTo>
                  <a:lnTo>
                    <a:pt x="201" y="362"/>
                  </a:lnTo>
                  <a:lnTo>
                    <a:pt x="187" y="382"/>
                  </a:lnTo>
                  <a:lnTo>
                    <a:pt x="177" y="396"/>
                  </a:lnTo>
                  <a:lnTo>
                    <a:pt x="174" y="403"/>
                  </a:lnTo>
                  <a:lnTo>
                    <a:pt x="170" y="399"/>
                  </a:lnTo>
                  <a:lnTo>
                    <a:pt x="160" y="390"/>
                  </a:lnTo>
                  <a:lnTo>
                    <a:pt x="147" y="378"/>
                  </a:lnTo>
                  <a:lnTo>
                    <a:pt x="130" y="365"/>
                  </a:lnTo>
                  <a:lnTo>
                    <a:pt x="112" y="353"/>
                  </a:lnTo>
                  <a:lnTo>
                    <a:pt x="93" y="344"/>
                  </a:lnTo>
                  <a:lnTo>
                    <a:pt x="75" y="340"/>
                  </a:lnTo>
                  <a:lnTo>
                    <a:pt x="58" y="345"/>
                  </a:lnTo>
                  <a:lnTo>
                    <a:pt x="43" y="356"/>
                  </a:lnTo>
                  <a:lnTo>
                    <a:pt x="31" y="369"/>
                  </a:lnTo>
                  <a:lnTo>
                    <a:pt x="21" y="383"/>
                  </a:lnTo>
                  <a:lnTo>
                    <a:pt x="13" y="398"/>
                  </a:lnTo>
                  <a:lnTo>
                    <a:pt x="7" y="411"/>
                  </a:lnTo>
                  <a:lnTo>
                    <a:pt x="3" y="423"/>
                  </a:lnTo>
                  <a:lnTo>
                    <a:pt x="1" y="431"/>
                  </a:lnTo>
                  <a:lnTo>
                    <a:pt x="0" y="433"/>
                  </a:lnTo>
                  <a:lnTo>
                    <a:pt x="88" y="470"/>
                  </a:lnTo>
                </a:path>
              </a:pathLst>
            </a:custGeom>
            <a:solidFill>
              <a:srgbClr val="FF3300"/>
            </a:solidFill>
            <a:ln w="9525" cap="rnd">
              <a:noFill/>
              <a:round/>
              <a:headEnd/>
              <a:tailEnd/>
            </a:ln>
          </p:spPr>
          <p:txBody>
            <a:bodyPr/>
            <a:lstStyle/>
            <a:p>
              <a:endParaRPr lang="zh-CN" altLang="en-US"/>
            </a:p>
          </p:txBody>
        </p:sp>
      </p:grpSp>
      <p:sp>
        <p:nvSpPr>
          <p:cNvPr id="39" name="TextBox 38"/>
          <p:cNvSpPr txBox="1"/>
          <p:nvPr/>
        </p:nvSpPr>
        <p:spPr>
          <a:xfrm>
            <a:off x="2262436" y="188640"/>
            <a:ext cx="4829844" cy="646331"/>
          </a:xfrm>
          <a:prstGeom prst="rect">
            <a:avLst/>
          </a:prstGeom>
          <a:noFill/>
        </p:spPr>
        <p:txBody>
          <a:bodyPr wrap="square" rtlCol="0">
            <a:spAutoFit/>
          </a:bodyPr>
          <a:lstStyle/>
          <a:p>
            <a:r>
              <a:rPr lang="zh-CN" altLang="en-US" sz="3600" dirty="0" smtClean="0">
                <a:latin typeface="华文行楷" panose="02010800040101010101" pitchFamily="2" charset="-122"/>
                <a:ea typeface="华文行楷" panose="02010800040101010101" pitchFamily="2" charset="-122"/>
              </a:rPr>
              <a:t>计算机与通信工</a:t>
            </a:r>
            <a:r>
              <a:rPr lang="zh-CN" altLang="en-US" sz="3600" dirty="0">
                <a:latin typeface="华文行楷" panose="02010800040101010101" pitchFamily="2" charset="-122"/>
                <a:ea typeface="华文行楷" panose="02010800040101010101" pitchFamily="2" charset="-122"/>
              </a:rPr>
              <a:t>程</a:t>
            </a:r>
            <a:r>
              <a:rPr lang="zh-CN" altLang="en-US" sz="3600" dirty="0" smtClean="0">
                <a:latin typeface="华文行楷" panose="02010800040101010101" pitchFamily="2" charset="-122"/>
                <a:ea typeface="华文行楷" panose="02010800040101010101" pitchFamily="2" charset="-122"/>
              </a:rPr>
              <a:t>学院</a:t>
            </a:r>
            <a:endParaRPr lang="zh-CN" altLang="en-US" sz="3600" dirty="0">
              <a:latin typeface="华文行楷" panose="02010800040101010101" pitchFamily="2" charset="-122"/>
              <a:ea typeface="华文行楷" panose="02010800040101010101" pitchFamily="2" charset="-122"/>
            </a:endParaRPr>
          </a:p>
        </p:txBody>
      </p:sp>
    </p:spTree>
  </p:cSld>
  <p:clrMapOvr>
    <a:masterClrMapping/>
  </p:clrMapOvr>
  <p:transition>
    <p:zo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slide(fromBottom)">
                                      <p:cBhvr>
                                        <p:cTn id="7" dur="10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4"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slide(fromBottom)">
                                      <p:cBhvr>
                                        <p:cTn id="12" dur="1000"/>
                                        <p:tgtEl>
                                          <p:spTgt spid="26"/>
                                        </p:tgtEl>
                                      </p:cBhvr>
                                    </p:animEffect>
                                  </p:childTnLst>
                                </p:cTn>
                              </p:par>
                            </p:childTnLst>
                          </p:cTn>
                        </p:par>
                        <p:par>
                          <p:cTn id="13" fill="hold">
                            <p:stCondLst>
                              <p:cond delay="1000"/>
                            </p:stCondLst>
                            <p:childTnLst>
                              <p:par>
                                <p:cTn id="14" presetID="12" presetClass="entr" presetSubtype="1" fill="hold" nodeType="afterEffect">
                                  <p:stCondLst>
                                    <p:cond delay="0"/>
                                  </p:stCondLst>
                                  <p:childTnLst>
                                    <p:set>
                                      <p:cBhvr>
                                        <p:cTn id="15" dur="1" fill="hold">
                                          <p:stCondLst>
                                            <p:cond delay="0"/>
                                          </p:stCondLst>
                                        </p:cTn>
                                        <p:tgtEl>
                                          <p:spTgt spid="32"/>
                                        </p:tgtEl>
                                        <p:attrNameLst>
                                          <p:attrName>style.visibility</p:attrName>
                                        </p:attrNameLst>
                                      </p:cBhvr>
                                      <p:to>
                                        <p:strVal val="visible"/>
                                      </p:to>
                                    </p:set>
                                    <p:animEffect transition="in" filter="slide(fromTop)">
                                      <p:cBhvr>
                                        <p:cTn id="16"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穿越">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3494</TotalTime>
  <Words>1615</Words>
  <Application>Microsoft Office PowerPoint</Application>
  <PresentationFormat>全屏显示(4:3)</PresentationFormat>
  <Paragraphs>293</Paragraphs>
  <Slides>15</Slides>
  <Notes>10</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15</vt:i4>
      </vt:variant>
    </vt:vector>
  </HeadingPairs>
  <TitlesOfParts>
    <vt:vector size="17" baseType="lpstr">
      <vt:lpstr>Office 主题</vt:lpstr>
      <vt:lpstr>Visio</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HR</dc:creator>
  <cp:lastModifiedBy>ZhangXin</cp:lastModifiedBy>
  <cp:revision>447</cp:revision>
  <dcterms:created xsi:type="dcterms:W3CDTF">2011-05-24T01:45:40Z</dcterms:created>
  <dcterms:modified xsi:type="dcterms:W3CDTF">2015-01-08T14:44:19Z</dcterms:modified>
</cp:coreProperties>
</file>